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267" r:id="rId3"/>
    <p:sldId id="266" r:id="rId4"/>
    <p:sldId id="257" r:id="rId5"/>
    <p:sldId id="259" r:id="rId6"/>
    <p:sldId id="264" r:id="rId7"/>
    <p:sldId id="297" r:id="rId8"/>
    <p:sldId id="298" r:id="rId9"/>
    <p:sldId id="261" r:id="rId10"/>
    <p:sldId id="263" r:id="rId11"/>
    <p:sldId id="260" r:id="rId12"/>
    <p:sldId id="295" r:id="rId13"/>
    <p:sldId id="296" r:id="rId14"/>
    <p:sldId id="300" r:id="rId15"/>
    <p:sldId id="299" r:id="rId16"/>
    <p:sldId id="301" r:id="rId17"/>
    <p:sldId id="302" r:id="rId18"/>
    <p:sldId id="293" r:id="rId19"/>
    <p:sldId id="303" r:id="rId20"/>
    <p:sldId id="307" r:id="rId21"/>
    <p:sldId id="262" r:id="rId22"/>
    <p:sldId id="305" r:id="rId23"/>
    <p:sldId id="306" r:id="rId24"/>
    <p:sldId id="276" r:id="rId25"/>
    <p:sldId id="269" r:id="rId26"/>
    <p:sldId id="265" r:id="rId27"/>
    <p:sldId id="315" r:id="rId28"/>
    <p:sldId id="318" r:id="rId29"/>
    <p:sldId id="268" r:id="rId30"/>
    <p:sldId id="270" r:id="rId31"/>
    <p:sldId id="316" r:id="rId32"/>
    <p:sldId id="322" r:id="rId33"/>
    <p:sldId id="320" r:id="rId34"/>
    <p:sldId id="308" r:id="rId35"/>
    <p:sldId id="309" r:id="rId36"/>
    <p:sldId id="311" r:id="rId37"/>
    <p:sldId id="313" r:id="rId38"/>
    <p:sldId id="314" r:id="rId39"/>
    <p:sldId id="287" r:id="rId40"/>
    <p:sldId id="321" r:id="rId41"/>
    <p:sldId id="292" r:id="rId42"/>
  </p:sldIdLst>
  <p:sldSz cx="9144000" cy="5143500" type="screen16x9"/>
  <p:notesSz cx="6858000" cy="9144000"/>
  <p:embeddedFontLst>
    <p:embeddedFont>
      <p:font typeface="Algerian" panose="04020705040A02060702" pitchFamily="82" charset="0"/>
      <p:regular r:id="rId44"/>
    </p:embeddedFont>
    <p:embeddedFont>
      <p:font typeface="Oswald" panose="00000500000000000000" pitchFamily="2" charset="0"/>
      <p:regular r:id="rId45"/>
      <p:bold r:id="rId46"/>
    </p:embeddedFont>
    <p:embeddedFont>
      <p:font typeface="Raleway"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E204557-73BF-49D9-8C5E-0D6F8871C2BE}">
  <a:tblStyle styleId="{DE204557-73BF-49D9-8C5E-0D6F8871C2B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871" autoAdjust="0"/>
  </p:normalViewPr>
  <p:slideViewPr>
    <p:cSldViewPr snapToGrid="0">
      <p:cViewPr varScale="1">
        <p:scale>
          <a:sx n="74" d="100"/>
          <a:sy n="74" d="100"/>
        </p:scale>
        <p:origin x="126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103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8bed413fd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8bed413fd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Google Shape;1632;g8c1997cbfd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3" name="Google Shape;1633;g8c1997cbfd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8c2221473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8c2221473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8c1997cbf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8c1997cbf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697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8c1997cb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8c1997cbf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8c1997cbfd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8c1997cbfd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8c2221473c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8c2221473c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c1997cb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c1997cb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8b8ed53e2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8b8ed53e2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8b8ed53e2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8b8ed53e2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8c1997cbf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8c1997cbf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93be0b7465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93be0b7465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TITLE_AND_TWO_COLUMNS_1">
    <p:spTree>
      <p:nvGrpSpPr>
        <p:cNvPr id="1" name="Shape 41"/>
        <p:cNvGrpSpPr/>
        <p:nvPr/>
      </p:nvGrpSpPr>
      <p:grpSpPr>
        <a:xfrm>
          <a:off x="0" y="0"/>
          <a:ext cx="0" cy="0"/>
          <a:chOff x="0" y="0"/>
          <a:chExt cx="0" cy="0"/>
        </a:xfrm>
      </p:grpSpPr>
      <p:sp>
        <p:nvSpPr>
          <p:cNvPr id="42" name="Google Shape;42;p14"/>
          <p:cNvSpPr/>
          <p:nvPr/>
        </p:nvSpPr>
        <p:spPr>
          <a:xfrm>
            <a:off x="4564625" y="9500"/>
            <a:ext cx="4579500" cy="5143500"/>
          </a:xfrm>
          <a:prstGeom prst="rect">
            <a:avLst/>
          </a:prstGeom>
          <a:gradFill>
            <a:gsLst>
              <a:gs pos="0">
                <a:srgbClr val="20124D"/>
              </a:gs>
              <a:gs pos="58999">
                <a:srgbClr val="855673"/>
              </a:gs>
              <a:gs pos="100000">
                <a:srgbClr val="EA9999"/>
              </a:gs>
            </a:gsLst>
            <a:lin ang="2700006"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4"/>
          <p:cNvSpPr/>
          <p:nvPr/>
        </p:nvSpPr>
        <p:spPr>
          <a:xfrm>
            <a:off x="-14875" y="9500"/>
            <a:ext cx="4579500" cy="5143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4"/>
          <p:cNvSpPr txBox="1">
            <a:spLocks noGrp="1"/>
          </p:cNvSpPr>
          <p:nvPr>
            <p:ph type="title"/>
          </p:nvPr>
        </p:nvSpPr>
        <p:spPr>
          <a:xfrm>
            <a:off x="5011588"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14"/>
          <p:cNvSpPr txBox="1">
            <a:spLocks noGrp="1"/>
          </p:cNvSpPr>
          <p:nvPr>
            <p:ph type="body" idx="1"/>
          </p:nvPr>
        </p:nvSpPr>
        <p:spPr>
          <a:xfrm>
            <a:off x="5011592" y="25872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6" name="Google Shape;46;p14"/>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7" name="Google Shape;47;p14"/>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CUSTOM_5">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6"/>
          <p:cNvSpPr txBox="1">
            <a:spLocks noGrp="1"/>
          </p:cNvSpPr>
          <p:nvPr>
            <p:ph type="subTitle" idx="1"/>
          </p:nvPr>
        </p:nvSpPr>
        <p:spPr>
          <a:xfrm>
            <a:off x="719600" y="2358725"/>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65" name="Google Shape;65;p16"/>
          <p:cNvSpPr txBox="1">
            <a:spLocks noGrp="1"/>
          </p:cNvSpPr>
          <p:nvPr>
            <p:ph type="subTitle" idx="2"/>
          </p:nvPr>
        </p:nvSpPr>
        <p:spPr>
          <a:xfrm>
            <a:off x="720100" y="26586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6"/>
          <p:cNvSpPr txBox="1">
            <a:spLocks noGrp="1"/>
          </p:cNvSpPr>
          <p:nvPr>
            <p:ph type="subTitle" idx="3"/>
          </p:nvPr>
        </p:nvSpPr>
        <p:spPr>
          <a:xfrm>
            <a:off x="3413500" y="23587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67" name="Google Shape;67;p16"/>
          <p:cNvSpPr txBox="1">
            <a:spLocks noGrp="1"/>
          </p:cNvSpPr>
          <p:nvPr>
            <p:ph type="subTitle" idx="4"/>
          </p:nvPr>
        </p:nvSpPr>
        <p:spPr>
          <a:xfrm>
            <a:off x="3413738" y="26586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6"/>
          <p:cNvSpPr txBox="1">
            <a:spLocks noGrp="1"/>
          </p:cNvSpPr>
          <p:nvPr>
            <p:ph type="subTitle" idx="5"/>
          </p:nvPr>
        </p:nvSpPr>
        <p:spPr>
          <a:xfrm>
            <a:off x="6107050" y="23587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69" name="Google Shape;69;p16"/>
          <p:cNvSpPr txBox="1">
            <a:spLocks noGrp="1"/>
          </p:cNvSpPr>
          <p:nvPr>
            <p:ph type="subTitle" idx="6"/>
          </p:nvPr>
        </p:nvSpPr>
        <p:spPr>
          <a:xfrm>
            <a:off x="6107100" y="26586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ix columns">
  <p:cSld name="CUSTOM_2_1">
    <p:spTree>
      <p:nvGrpSpPr>
        <p:cNvPr id="1" name="Shape 119"/>
        <p:cNvGrpSpPr/>
        <p:nvPr/>
      </p:nvGrpSpPr>
      <p:grpSpPr>
        <a:xfrm>
          <a:off x="0" y="0"/>
          <a:ext cx="0" cy="0"/>
          <a:chOff x="0" y="0"/>
          <a:chExt cx="0" cy="0"/>
        </a:xfrm>
      </p:grpSpPr>
      <p:sp>
        <p:nvSpPr>
          <p:cNvPr id="120" name="Google Shape;120;p21"/>
          <p:cNvSpPr txBox="1">
            <a:spLocks noGrp="1"/>
          </p:cNvSpPr>
          <p:nvPr>
            <p:ph type="subTitle" idx="1"/>
          </p:nvPr>
        </p:nvSpPr>
        <p:spPr>
          <a:xfrm>
            <a:off x="1944363" y="1542025"/>
            <a:ext cx="23172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1" name="Google Shape;121;p21"/>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2" name="Google Shape;122;p21"/>
          <p:cNvSpPr txBox="1">
            <a:spLocks noGrp="1"/>
          </p:cNvSpPr>
          <p:nvPr>
            <p:ph type="subTitle" idx="2"/>
          </p:nvPr>
        </p:nvSpPr>
        <p:spPr>
          <a:xfrm>
            <a:off x="1944863" y="1918116"/>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3" name="Google Shape;123;p21"/>
          <p:cNvSpPr txBox="1">
            <a:spLocks noGrp="1"/>
          </p:cNvSpPr>
          <p:nvPr>
            <p:ph type="subTitle" idx="3"/>
          </p:nvPr>
        </p:nvSpPr>
        <p:spPr>
          <a:xfrm>
            <a:off x="1944388" y="2492563"/>
            <a:ext cx="23169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4" name="Google Shape;124;p21"/>
          <p:cNvSpPr txBox="1">
            <a:spLocks noGrp="1"/>
          </p:cNvSpPr>
          <p:nvPr>
            <p:ph type="subTitle" idx="4"/>
          </p:nvPr>
        </p:nvSpPr>
        <p:spPr>
          <a:xfrm>
            <a:off x="1944625" y="2868653"/>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subTitle" idx="5"/>
          </p:nvPr>
        </p:nvSpPr>
        <p:spPr>
          <a:xfrm>
            <a:off x="4882563" y="1542025"/>
            <a:ext cx="23169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6" name="Google Shape;126;p21"/>
          <p:cNvSpPr txBox="1">
            <a:spLocks noGrp="1"/>
          </p:cNvSpPr>
          <p:nvPr>
            <p:ph type="subTitle" idx="6"/>
          </p:nvPr>
        </p:nvSpPr>
        <p:spPr>
          <a:xfrm>
            <a:off x="4882613" y="1918116"/>
            <a:ext cx="2316900" cy="629100"/>
          </a:xfrm>
          <a:prstGeom prst="rect">
            <a:avLst/>
          </a:prstGeom>
        </p:spPr>
        <p:txBody>
          <a:bodyPr spcFirstLastPara="1" wrap="square" lIns="91425" tIns="91425" rIns="91425" bIns="91425" anchor="t" anchorCtr="0">
            <a:noAutofit/>
          </a:bodyPr>
          <a:lstStyle>
            <a:lvl1pPr marR="332101"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subTitle" idx="7"/>
          </p:nvPr>
        </p:nvSpPr>
        <p:spPr>
          <a:xfrm>
            <a:off x="1944363" y="3443102"/>
            <a:ext cx="23172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8" name="Google Shape;128;p21"/>
          <p:cNvSpPr txBox="1">
            <a:spLocks noGrp="1"/>
          </p:cNvSpPr>
          <p:nvPr>
            <p:ph type="subTitle" idx="8"/>
          </p:nvPr>
        </p:nvSpPr>
        <p:spPr>
          <a:xfrm>
            <a:off x="1944863" y="3819202"/>
            <a:ext cx="2316900" cy="629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1"/>
          <p:cNvSpPr txBox="1">
            <a:spLocks noGrp="1"/>
          </p:cNvSpPr>
          <p:nvPr>
            <p:ph type="subTitle" idx="9"/>
          </p:nvPr>
        </p:nvSpPr>
        <p:spPr>
          <a:xfrm>
            <a:off x="4882388" y="2492565"/>
            <a:ext cx="23172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0" name="Google Shape;130;p21"/>
          <p:cNvSpPr txBox="1">
            <a:spLocks noGrp="1"/>
          </p:cNvSpPr>
          <p:nvPr>
            <p:ph type="subTitle" idx="13"/>
          </p:nvPr>
        </p:nvSpPr>
        <p:spPr>
          <a:xfrm>
            <a:off x="4882725" y="2868665"/>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21"/>
          <p:cNvSpPr txBox="1">
            <a:spLocks noGrp="1"/>
          </p:cNvSpPr>
          <p:nvPr>
            <p:ph type="subTitle" idx="14"/>
          </p:nvPr>
        </p:nvSpPr>
        <p:spPr>
          <a:xfrm>
            <a:off x="4882563" y="3443100"/>
            <a:ext cx="23169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2" name="Google Shape;132;p21"/>
          <p:cNvSpPr txBox="1">
            <a:spLocks noGrp="1"/>
          </p:cNvSpPr>
          <p:nvPr>
            <p:ph type="subTitle" idx="15"/>
          </p:nvPr>
        </p:nvSpPr>
        <p:spPr>
          <a:xfrm>
            <a:off x="4882613" y="3819202"/>
            <a:ext cx="2316900" cy="62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 and subtitle">
  <p:cSld name="CUSTOM_3">
    <p:spTree>
      <p:nvGrpSpPr>
        <p:cNvPr id="1" name="Shape 133"/>
        <p:cNvGrpSpPr/>
        <p:nvPr/>
      </p:nvGrpSpPr>
      <p:grpSpPr>
        <a:xfrm>
          <a:off x="0" y="0"/>
          <a:ext cx="0" cy="0"/>
          <a:chOff x="0" y="0"/>
          <a:chExt cx="0" cy="0"/>
        </a:xfrm>
      </p:grpSpPr>
      <p:sp>
        <p:nvSpPr>
          <p:cNvPr id="134" name="Google Shape;134;p22"/>
          <p:cNvSpPr txBox="1">
            <a:spLocks noGrp="1"/>
          </p:cNvSpPr>
          <p:nvPr>
            <p:ph type="title" hasCustomPrompt="1"/>
          </p:nvPr>
        </p:nvSpPr>
        <p:spPr>
          <a:xfrm>
            <a:off x="3389825" y="1356150"/>
            <a:ext cx="11724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22"/>
          <p:cNvSpPr txBox="1">
            <a:spLocks noGrp="1"/>
          </p:cNvSpPr>
          <p:nvPr>
            <p:ph type="title" idx="2"/>
          </p:nvPr>
        </p:nvSpPr>
        <p:spPr>
          <a:xfrm>
            <a:off x="3507400" y="2586993"/>
            <a:ext cx="3852000" cy="653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 and subtitle 2">
  <p:cSld name="CUSTOM_6">
    <p:spTree>
      <p:nvGrpSpPr>
        <p:cNvPr id="1" name="Shape 136"/>
        <p:cNvGrpSpPr/>
        <p:nvPr/>
      </p:nvGrpSpPr>
      <p:grpSpPr>
        <a:xfrm>
          <a:off x="0" y="0"/>
          <a:ext cx="0" cy="0"/>
          <a:chOff x="0" y="0"/>
          <a:chExt cx="0" cy="0"/>
        </a:xfrm>
      </p:grpSpPr>
      <p:sp>
        <p:nvSpPr>
          <p:cNvPr id="137" name="Google Shape;137;p23"/>
          <p:cNvSpPr txBox="1">
            <a:spLocks noGrp="1"/>
          </p:cNvSpPr>
          <p:nvPr>
            <p:ph type="title" hasCustomPrompt="1"/>
          </p:nvPr>
        </p:nvSpPr>
        <p:spPr>
          <a:xfrm>
            <a:off x="2285825" y="1927950"/>
            <a:ext cx="1338900" cy="1287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8" name="Google Shape;138;p23"/>
          <p:cNvSpPr txBox="1">
            <a:spLocks noGrp="1"/>
          </p:cNvSpPr>
          <p:nvPr>
            <p:ph type="title" idx="2"/>
          </p:nvPr>
        </p:nvSpPr>
        <p:spPr>
          <a:xfrm>
            <a:off x="3722950" y="2073553"/>
            <a:ext cx="38520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 and subtitle 3">
  <p:cSld name="CUSTOM_6_1">
    <p:spTree>
      <p:nvGrpSpPr>
        <p:cNvPr id="1" name="Shape 139"/>
        <p:cNvGrpSpPr/>
        <p:nvPr/>
      </p:nvGrpSpPr>
      <p:grpSpPr>
        <a:xfrm>
          <a:off x="0" y="0"/>
          <a:ext cx="0" cy="0"/>
          <a:chOff x="0" y="0"/>
          <a:chExt cx="0" cy="0"/>
        </a:xfrm>
      </p:grpSpPr>
      <p:sp>
        <p:nvSpPr>
          <p:cNvPr id="140" name="Google Shape;140;p24"/>
          <p:cNvSpPr txBox="1">
            <a:spLocks noGrp="1"/>
          </p:cNvSpPr>
          <p:nvPr>
            <p:ph type="title" hasCustomPrompt="1"/>
          </p:nvPr>
        </p:nvSpPr>
        <p:spPr>
          <a:xfrm>
            <a:off x="3814350" y="1356150"/>
            <a:ext cx="1515300" cy="128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1" name="Google Shape;141;p24"/>
          <p:cNvSpPr txBox="1">
            <a:spLocks noGrp="1"/>
          </p:cNvSpPr>
          <p:nvPr>
            <p:ph type="title" idx="2"/>
          </p:nvPr>
        </p:nvSpPr>
        <p:spPr>
          <a:xfrm>
            <a:off x="3073050" y="2518425"/>
            <a:ext cx="2997900" cy="107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
    <p:spTree>
      <p:nvGrpSpPr>
        <p:cNvPr id="1" name="Shape 151"/>
        <p:cNvGrpSpPr/>
        <p:nvPr/>
      </p:nvGrpSpPr>
      <p:grpSpPr>
        <a:xfrm>
          <a:off x="0" y="0"/>
          <a:ext cx="0" cy="0"/>
          <a:chOff x="0" y="0"/>
          <a:chExt cx="0" cy="0"/>
        </a:xfrm>
      </p:grpSpPr>
      <p:sp>
        <p:nvSpPr>
          <p:cNvPr id="152" name="Google Shape;152;p2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3">
  <p:cSld name="CUSTOM_4_1">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1449150" y="1512225"/>
            <a:ext cx="6245700" cy="1876500"/>
          </a:xfrm>
          <a:prstGeom prst="rect">
            <a:avLst/>
          </a:prstGeom>
        </p:spPr>
        <p:txBody>
          <a:bodyPr spcFirstLastPara="1" wrap="square" lIns="91425" tIns="91425" rIns="91425" bIns="91425" anchor="ctr" anchorCtr="0">
            <a:noAutofit/>
          </a:bodyPr>
          <a:lstStyle>
            <a:lvl1pPr lvl="0" algn="ctr">
              <a:spcBef>
                <a:spcPts val="0"/>
              </a:spcBef>
              <a:spcAft>
                <a:spcPts val="0"/>
              </a:spcAft>
              <a:buSzPts val="2900"/>
              <a:buNone/>
              <a:defRPr sz="2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p:nvPr>
        </p:nvSpPr>
        <p:spPr>
          <a:xfrm>
            <a:off x="1449150" y="3334700"/>
            <a:ext cx="6245700" cy="61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Raleway"/>
              <a:buNone/>
              <a:defRPr sz="1800">
                <a:latin typeface="Raleway"/>
                <a:ea typeface="Raleway"/>
                <a:cs typeface="Raleway"/>
                <a:sym typeface="Raleway"/>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59"/>
        <p:cNvGrpSpPr/>
        <p:nvPr/>
      </p:nvGrpSpPr>
      <p:grpSpPr>
        <a:xfrm>
          <a:off x="0" y="0"/>
          <a:ext cx="0" cy="0"/>
          <a:chOff x="0" y="0"/>
          <a:chExt cx="0" cy="0"/>
        </a:xfrm>
      </p:grpSpPr>
      <p:sp>
        <p:nvSpPr>
          <p:cNvPr id="160" name="Google Shape;160;p32"/>
          <p:cNvSpPr txBox="1">
            <a:spLocks noGrp="1"/>
          </p:cNvSpPr>
          <p:nvPr>
            <p:ph type="ctrTitle"/>
          </p:nvPr>
        </p:nvSpPr>
        <p:spPr>
          <a:xfrm>
            <a:off x="1887750" y="946225"/>
            <a:ext cx="5368500" cy="97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1" name="Google Shape;161;p32"/>
          <p:cNvSpPr txBox="1">
            <a:spLocks noGrp="1"/>
          </p:cNvSpPr>
          <p:nvPr>
            <p:ph type="subTitle" idx="1"/>
          </p:nvPr>
        </p:nvSpPr>
        <p:spPr>
          <a:xfrm>
            <a:off x="4774636" y="2224775"/>
            <a:ext cx="3054900" cy="11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2" name="Google Shape;162;p32"/>
          <p:cNvSpPr txBox="1"/>
          <p:nvPr/>
        </p:nvSpPr>
        <p:spPr>
          <a:xfrm>
            <a:off x="2569325" y="4151400"/>
            <a:ext cx="4005600" cy="41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1"/>
                </a:solidFill>
                <a:latin typeface="Raleway"/>
                <a:ea typeface="Raleway"/>
                <a:cs typeface="Raleway"/>
                <a:sym typeface="Raleway"/>
              </a:rPr>
              <a:t>CREDITS: This presentation template was created by </a:t>
            </a:r>
            <a:r>
              <a:rPr lang="en" sz="1000" b="1" u="sng">
                <a:solidFill>
                  <a:schemeClr val="lt1"/>
                </a:solidFill>
                <a:latin typeface="Raleway"/>
                <a:ea typeface="Raleway"/>
                <a:cs typeface="Raleway"/>
                <a:sym typeface="Raleway"/>
                <a:hlinkClick r:id="rId2">
                  <a:extLst>
                    <a:ext uri="{A12FA001-AC4F-418D-AE19-62706E023703}">
                      <ahyp:hlinkClr xmlns:ahyp="http://schemas.microsoft.com/office/drawing/2018/hyperlinkcolor" val="tx"/>
                    </a:ext>
                  </a:extLst>
                </a:hlinkClick>
              </a:rPr>
              <a:t>Slidesgo</a:t>
            </a:r>
            <a:r>
              <a:rPr lang="en" sz="1000" b="1">
                <a:solidFill>
                  <a:schemeClr val="lt1"/>
                </a:solidFill>
                <a:latin typeface="Raleway"/>
                <a:ea typeface="Raleway"/>
                <a:cs typeface="Raleway"/>
                <a:sym typeface="Raleway"/>
              </a:rPr>
              <a:t>,</a:t>
            </a:r>
            <a:r>
              <a:rPr lang="en" sz="1000">
                <a:solidFill>
                  <a:schemeClr val="lt1"/>
                </a:solidFill>
                <a:latin typeface="Raleway"/>
                <a:ea typeface="Raleway"/>
                <a:cs typeface="Raleway"/>
                <a:sym typeface="Raleway"/>
              </a:rPr>
              <a:t> including icons by </a:t>
            </a:r>
            <a:r>
              <a:rPr lang="en" sz="1000" b="1" u="sng">
                <a:solidFill>
                  <a:schemeClr val="lt1"/>
                </a:solidFill>
                <a:latin typeface="Raleway"/>
                <a:ea typeface="Raleway"/>
                <a:cs typeface="Raleway"/>
                <a:sym typeface="Raleway"/>
                <a:hlinkClick r:id="rId3">
                  <a:extLst>
                    <a:ext uri="{A12FA001-AC4F-418D-AE19-62706E023703}">
                      <ahyp:hlinkClr xmlns:ahyp="http://schemas.microsoft.com/office/drawing/2018/hyperlinkcolor" val="tx"/>
                    </a:ext>
                  </a:extLst>
                </a:hlinkClick>
              </a:rPr>
              <a:t>Flaticon</a:t>
            </a:r>
            <a:r>
              <a:rPr lang="en" sz="1000">
                <a:solidFill>
                  <a:schemeClr val="lt1"/>
                </a:solidFill>
                <a:latin typeface="Raleway"/>
                <a:ea typeface="Raleway"/>
                <a:cs typeface="Raleway"/>
                <a:sym typeface="Raleway"/>
              </a:rPr>
              <a:t>, infographics &amp; images by </a:t>
            </a:r>
            <a:r>
              <a:rPr lang="en" sz="1000" b="1" u="sng">
                <a:solidFill>
                  <a:schemeClr val="lt1"/>
                </a:solidFill>
                <a:latin typeface="Raleway"/>
                <a:ea typeface="Raleway"/>
                <a:cs typeface="Raleway"/>
                <a:sym typeface="Raleway"/>
                <a:hlinkClick r:id="rId4">
                  <a:extLst>
                    <a:ext uri="{A12FA001-AC4F-418D-AE19-62706E023703}">
                      <ahyp:hlinkClr xmlns:ahyp="http://schemas.microsoft.com/office/drawing/2018/hyperlinkcolor" val="tx"/>
                    </a:ext>
                  </a:extLst>
                </a:hlinkClick>
              </a:rPr>
              <a:t>Freepik</a:t>
            </a:r>
            <a:r>
              <a:rPr lang="en" sz="1000">
                <a:solidFill>
                  <a:schemeClr val="lt1"/>
                </a:solidFill>
                <a:latin typeface="Raleway"/>
                <a:ea typeface="Raleway"/>
                <a:cs typeface="Raleway"/>
                <a:sym typeface="Raleway"/>
              </a:rPr>
              <a:t> </a:t>
            </a:r>
            <a:endParaRPr sz="1000">
              <a:solidFill>
                <a:schemeClr val="lt1"/>
              </a:solidFill>
              <a:latin typeface="Raleway"/>
              <a:ea typeface="Raleway"/>
              <a:cs typeface="Raleway"/>
              <a:sym typeface="Raleway"/>
            </a:endParaRPr>
          </a:p>
        </p:txBody>
      </p:sp>
      <p:sp>
        <p:nvSpPr>
          <p:cNvPr id="163" name="Google Shape;163;p32"/>
          <p:cNvSpPr txBox="1">
            <a:spLocks noGrp="1"/>
          </p:cNvSpPr>
          <p:nvPr>
            <p:ph type="subTitle" idx="2"/>
          </p:nvPr>
        </p:nvSpPr>
        <p:spPr>
          <a:xfrm>
            <a:off x="1314451" y="2224775"/>
            <a:ext cx="2550900" cy="975000"/>
          </a:xfrm>
          <a:prstGeom prst="rect">
            <a:avLst/>
          </a:prstGeom>
        </p:spPr>
        <p:txBody>
          <a:bodyPr spcFirstLastPara="1" wrap="square" lIns="91425" tIns="91425" rIns="91425" bIns="91425" anchor="t" anchorCtr="0">
            <a:noAutofit/>
          </a:bodyPr>
          <a:lstStyle>
            <a:lvl1pPr lvl="0" algn="r" rtl="0">
              <a:lnSpc>
                <a:spcPct val="15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5011588" y="2052650"/>
            <a:ext cx="21453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5011592" y="2587250"/>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5"/>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5"/>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720000" y="1570025"/>
            <a:ext cx="6387900" cy="1968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5182400" y="3089225"/>
            <a:ext cx="3241500" cy="1479600"/>
          </a:xfrm>
          <a:prstGeom prst="rect">
            <a:avLst/>
          </a:prstGeom>
        </p:spPr>
        <p:txBody>
          <a:bodyPr spcFirstLastPara="1" wrap="square" lIns="91425" tIns="91425" rIns="91425" bIns="91425" anchor="b" anchorCtr="0">
            <a:noAutofit/>
          </a:bodyPr>
          <a:lstStyle>
            <a:lvl1pPr marL="457200" lvl="0" indent="-228600" algn="r">
              <a:lnSpc>
                <a:spcPct val="100000"/>
              </a:lnSpc>
              <a:spcBef>
                <a:spcPts val="0"/>
              </a:spcBef>
              <a:spcAft>
                <a:spcPts val="0"/>
              </a:spcAft>
              <a:buSzPts val="1400"/>
              <a:buFont typeface="Oswald"/>
              <a:buNone/>
              <a:defRPr sz="3600">
                <a:latin typeface="Oswald"/>
                <a:ea typeface="Oswald"/>
                <a:cs typeface="Oswald"/>
                <a:sym typeface="Oswald"/>
              </a:defRPr>
            </a:lvl1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903250" y="1622775"/>
            <a:ext cx="5337600" cy="13140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8" name="Google Shape;38;p11"/>
          <p:cNvSpPr txBox="1">
            <a:spLocks noGrp="1"/>
          </p:cNvSpPr>
          <p:nvPr>
            <p:ph type="body" idx="1"/>
          </p:nvPr>
        </p:nvSpPr>
        <p:spPr>
          <a:xfrm>
            <a:off x="3191375" y="2936775"/>
            <a:ext cx="2761500" cy="881100"/>
          </a:xfrm>
          <a:prstGeom prst="rect">
            <a:avLst/>
          </a:prstGeom>
        </p:spPr>
        <p:txBody>
          <a:bodyPr spcFirstLastPara="1" wrap="square" lIns="91425" tIns="91425" rIns="91425" bIns="91425" anchor="t" anchorCtr="0">
            <a:noAutofit/>
          </a:bodyPr>
          <a:lstStyle>
            <a:lvl1pPr marL="457200" lvl="0" indent="-317500" algn="ctr">
              <a:spcBef>
                <a:spcPts val="0"/>
              </a:spcBef>
              <a:spcAft>
                <a:spcPts val="0"/>
              </a:spcAft>
              <a:buSzPts val="14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marL="914400" lvl="1"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2" r:id="rId13"/>
    <p:sldLayoutId id="2147483667" r:id="rId14"/>
    <p:sldLayoutId id="2147483668" r:id="rId15"/>
    <p:sldLayoutId id="2147483669" r:id="rId16"/>
    <p:sldLayoutId id="2147483670" r:id="rId17"/>
    <p:sldLayoutId id="2147483674" r:id="rId18"/>
    <p:sldLayoutId id="2147483675" r:id="rId19"/>
    <p:sldLayoutId id="214748367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hyperlink" Target="https://docs.google.com/spreadsheets/d/1ukh82fHyp62ShMD5N8KQbUPI-sBZKFVek1ZM_ULswZw/cop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5.mp3"/><Relationship Id="rId1" Type="http://schemas.microsoft.com/office/2007/relationships/media" Target="../media/media5.mp3"/><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56.png"/><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760160" y="532668"/>
            <a:ext cx="5368500" cy="29642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a:t>E-COMMERCE</a:t>
            </a:r>
            <a:br>
              <a:rPr lang="en" dirty="0"/>
            </a:br>
            <a:r>
              <a:rPr lang="en" dirty="0"/>
              <a:t>unit 15</a:t>
            </a:r>
            <a:endParaRPr dirty="0"/>
          </a:p>
        </p:txBody>
      </p:sp>
      <p:grpSp>
        <p:nvGrpSpPr>
          <p:cNvPr id="174" name="Google Shape;174;p35"/>
          <p:cNvGrpSpPr/>
          <p:nvPr/>
        </p:nvGrpSpPr>
        <p:grpSpPr>
          <a:xfrm rot="-5400000">
            <a:off x="4285338" y="1517520"/>
            <a:ext cx="699132" cy="3665664"/>
            <a:chOff x="132896" y="2226432"/>
            <a:chExt cx="121979" cy="630468"/>
          </a:xfrm>
        </p:grpSpPr>
        <p:sp>
          <p:nvSpPr>
            <p:cNvPr id="175" name="Google Shape;175;p35"/>
            <p:cNvSpPr/>
            <p:nvPr/>
          </p:nvSpPr>
          <p:spPr>
            <a:xfrm>
              <a:off x="132896" y="2226432"/>
              <a:ext cx="11401" cy="545681"/>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6" name="Google Shape;176;p3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35"/>
          <p:cNvGrpSpPr/>
          <p:nvPr/>
        </p:nvGrpSpPr>
        <p:grpSpPr>
          <a:xfrm>
            <a:off x="2278754" y="3912467"/>
            <a:ext cx="543432" cy="741197"/>
            <a:chOff x="2278754" y="3912467"/>
            <a:chExt cx="543432" cy="741197"/>
          </a:xfrm>
        </p:grpSpPr>
        <p:sp>
          <p:nvSpPr>
            <p:cNvPr id="180" name="Google Shape;180;p35"/>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5"/>
          <p:cNvGrpSpPr/>
          <p:nvPr/>
        </p:nvGrpSpPr>
        <p:grpSpPr>
          <a:xfrm>
            <a:off x="548547" y="2097130"/>
            <a:ext cx="541000" cy="741197"/>
            <a:chOff x="548547" y="2097130"/>
            <a:chExt cx="541000" cy="741197"/>
          </a:xfrm>
        </p:grpSpPr>
        <p:sp>
          <p:nvSpPr>
            <p:cNvPr id="205" name="Google Shape;205;p35"/>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35"/>
          <p:cNvGrpSpPr/>
          <p:nvPr/>
        </p:nvGrpSpPr>
        <p:grpSpPr>
          <a:xfrm>
            <a:off x="3195818" y="841369"/>
            <a:ext cx="5171654" cy="2620431"/>
            <a:chOff x="2729182" y="1660105"/>
            <a:chExt cx="1331768" cy="674795"/>
          </a:xfrm>
        </p:grpSpPr>
        <p:sp>
          <p:nvSpPr>
            <p:cNvPr id="230" name="Google Shape;230;p35"/>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3884925" y="2312800"/>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2"/>
          <p:cNvSpPr txBox="1">
            <a:spLocks noGrp="1"/>
          </p:cNvSpPr>
          <p:nvPr>
            <p:ph type="subTitle" idx="1"/>
          </p:nvPr>
        </p:nvSpPr>
        <p:spPr>
          <a:xfrm>
            <a:off x="1944363" y="1542025"/>
            <a:ext cx="2317200"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a:t>
            </a:r>
            <a:endParaRPr/>
          </a:p>
        </p:txBody>
      </p:sp>
      <p:sp>
        <p:nvSpPr>
          <p:cNvPr id="502" name="Google Shape;502;p42"/>
          <p:cNvSpPr txBox="1">
            <a:spLocks noGrp="1"/>
          </p:cNvSpPr>
          <p:nvPr>
            <p:ph type="subTitle" idx="2"/>
          </p:nvPr>
        </p:nvSpPr>
        <p:spPr>
          <a:xfrm>
            <a:off x="1944863" y="1918116"/>
            <a:ext cx="2316900" cy="62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a:t>
            </a:r>
            <a:endParaRPr/>
          </a:p>
        </p:txBody>
      </p:sp>
      <p:sp>
        <p:nvSpPr>
          <p:cNvPr id="503" name="Google Shape;503;p42"/>
          <p:cNvSpPr txBox="1">
            <a:spLocks noGrp="1"/>
          </p:cNvSpPr>
          <p:nvPr>
            <p:ph type="subTitle" idx="3"/>
          </p:nvPr>
        </p:nvSpPr>
        <p:spPr>
          <a:xfrm>
            <a:off x="1944388" y="2492563"/>
            <a:ext cx="2316900"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VENUS</a:t>
            </a:r>
            <a:endParaRPr/>
          </a:p>
        </p:txBody>
      </p:sp>
      <p:sp>
        <p:nvSpPr>
          <p:cNvPr id="504" name="Google Shape;504;p42"/>
          <p:cNvSpPr txBox="1">
            <a:spLocks noGrp="1"/>
          </p:cNvSpPr>
          <p:nvPr>
            <p:ph type="subTitle" idx="4"/>
          </p:nvPr>
        </p:nvSpPr>
        <p:spPr>
          <a:xfrm>
            <a:off x="1944625" y="2868653"/>
            <a:ext cx="2316900" cy="629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Venus has a </a:t>
            </a:r>
            <a:endParaRPr/>
          </a:p>
          <a:p>
            <a:pPr marL="0" lvl="0" indent="0" algn="r" rtl="0">
              <a:spcBef>
                <a:spcPts val="0"/>
              </a:spcBef>
              <a:spcAft>
                <a:spcPts val="0"/>
              </a:spcAft>
              <a:buNone/>
            </a:pPr>
            <a:r>
              <a:rPr lang="en"/>
              <a:t>beautiful name</a:t>
            </a:r>
            <a:endParaRPr/>
          </a:p>
        </p:txBody>
      </p:sp>
      <p:sp>
        <p:nvSpPr>
          <p:cNvPr id="505" name="Google Shape;505;p42"/>
          <p:cNvSpPr txBox="1">
            <a:spLocks noGrp="1"/>
          </p:cNvSpPr>
          <p:nvPr>
            <p:ph type="subTitle" idx="5"/>
          </p:nvPr>
        </p:nvSpPr>
        <p:spPr>
          <a:xfrm>
            <a:off x="4882563" y="1542025"/>
            <a:ext cx="2316900"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MARS</a:t>
            </a:r>
            <a:endParaRPr/>
          </a:p>
        </p:txBody>
      </p:sp>
      <p:sp>
        <p:nvSpPr>
          <p:cNvPr id="506" name="Google Shape;506;p42"/>
          <p:cNvSpPr txBox="1">
            <a:spLocks noGrp="1"/>
          </p:cNvSpPr>
          <p:nvPr>
            <p:ph type="subTitle" idx="6"/>
          </p:nvPr>
        </p:nvSpPr>
        <p:spPr>
          <a:xfrm>
            <a:off x="4882613" y="1918116"/>
            <a:ext cx="2316900" cy="6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Despite being red, Mars is a cold place</a:t>
            </a:r>
            <a:endParaRPr/>
          </a:p>
        </p:txBody>
      </p:sp>
      <p:sp>
        <p:nvSpPr>
          <p:cNvPr id="507" name="Google Shape;507;p42"/>
          <p:cNvSpPr txBox="1">
            <a:spLocks noGrp="1"/>
          </p:cNvSpPr>
          <p:nvPr>
            <p:ph type="subTitle" idx="7"/>
          </p:nvPr>
        </p:nvSpPr>
        <p:spPr>
          <a:xfrm>
            <a:off x="1944363" y="3443102"/>
            <a:ext cx="2317200" cy="38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a:t>
            </a:r>
            <a:endParaRPr/>
          </a:p>
        </p:txBody>
      </p:sp>
      <p:sp>
        <p:nvSpPr>
          <p:cNvPr id="508" name="Google Shape;508;p42"/>
          <p:cNvSpPr txBox="1">
            <a:spLocks noGrp="1"/>
          </p:cNvSpPr>
          <p:nvPr>
            <p:ph type="subTitle" idx="8"/>
          </p:nvPr>
        </p:nvSpPr>
        <p:spPr>
          <a:xfrm>
            <a:off x="1944863" y="3819202"/>
            <a:ext cx="2316900" cy="629100"/>
          </a:xfrm>
          <a:prstGeom prst="rect">
            <a:avLst/>
          </a:prstGeom>
        </p:spPr>
        <p:txBody>
          <a:bodyPr spcFirstLastPara="1" wrap="square" lIns="91425" tIns="91425" rIns="91425" bIns="91425" anchor="t" anchorCtr="0">
            <a:noAutofit/>
          </a:bodyPr>
          <a:lstStyle/>
          <a:p>
            <a:pPr marL="89999" lvl="0" indent="-89999" algn="r" rtl="0">
              <a:spcBef>
                <a:spcPts val="0"/>
              </a:spcBef>
              <a:spcAft>
                <a:spcPts val="0"/>
              </a:spcAft>
              <a:buNone/>
            </a:pPr>
            <a:r>
              <a:rPr lang="en"/>
              <a:t>It’s the biggest planet in our Solar System</a:t>
            </a:r>
            <a:endParaRPr/>
          </a:p>
        </p:txBody>
      </p:sp>
      <p:sp>
        <p:nvSpPr>
          <p:cNvPr id="509" name="Google Shape;509;p42"/>
          <p:cNvSpPr txBox="1">
            <a:spLocks noGrp="1"/>
          </p:cNvSpPr>
          <p:nvPr>
            <p:ph type="subTitle" idx="9"/>
          </p:nvPr>
        </p:nvSpPr>
        <p:spPr>
          <a:xfrm>
            <a:off x="4882388" y="2492565"/>
            <a:ext cx="2317200"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SATURN</a:t>
            </a:r>
            <a:endParaRPr/>
          </a:p>
        </p:txBody>
      </p:sp>
      <p:sp>
        <p:nvSpPr>
          <p:cNvPr id="510" name="Google Shape;510;p42"/>
          <p:cNvSpPr txBox="1">
            <a:spLocks noGrp="1"/>
          </p:cNvSpPr>
          <p:nvPr>
            <p:ph type="subTitle" idx="13"/>
          </p:nvPr>
        </p:nvSpPr>
        <p:spPr>
          <a:xfrm>
            <a:off x="4882725" y="2868665"/>
            <a:ext cx="2316900" cy="62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Saturn is the ringed one and a gas giant</a:t>
            </a:r>
            <a:endParaRPr/>
          </a:p>
        </p:txBody>
      </p:sp>
      <p:sp>
        <p:nvSpPr>
          <p:cNvPr id="511" name="Google Shape;511;p42"/>
          <p:cNvSpPr txBox="1">
            <a:spLocks noGrp="1"/>
          </p:cNvSpPr>
          <p:nvPr>
            <p:ph type="subTitle" idx="14"/>
          </p:nvPr>
        </p:nvSpPr>
        <p:spPr>
          <a:xfrm>
            <a:off x="4882563" y="3443100"/>
            <a:ext cx="2316900" cy="38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NEPTUNE</a:t>
            </a:r>
            <a:endParaRPr/>
          </a:p>
        </p:txBody>
      </p:sp>
      <p:sp>
        <p:nvSpPr>
          <p:cNvPr id="512" name="Google Shape;512;p42"/>
          <p:cNvSpPr txBox="1">
            <a:spLocks noGrp="1"/>
          </p:cNvSpPr>
          <p:nvPr>
            <p:ph type="subTitle" idx="15"/>
          </p:nvPr>
        </p:nvSpPr>
        <p:spPr>
          <a:xfrm>
            <a:off x="4882613" y="3819202"/>
            <a:ext cx="2316900" cy="629100"/>
          </a:xfrm>
          <a:prstGeom prst="rect">
            <a:avLst/>
          </a:prstGeom>
        </p:spPr>
        <p:txBody>
          <a:bodyPr spcFirstLastPara="1" wrap="square" lIns="91425" tIns="91425" rIns="91425" bIns="91425" anchor="t" anchorCtr="0">
            <a:noAutofit/>
          </a:bodyPr>
          <a:lstStyle/>
          <a:p>
            <a:pPr marL="0" marR="62101" lvl="0" indent="0" algn="l" rtl="0">
              <a:spcBef>
                <a:spcPts val="0"/>
              </a:spcBef>
              <a:spcAft>
                <a:spcPts val="0"/>
              </a:spcAft>
              <a:buNone/>
            </a:pPr>
            <a:r>
              <a:rPr lang="en"/>
              <a:t>It’s the farthest planet from the Sun</a:t>
            </a:r>
            <a:endParaRPr/>
          </a:p>
          <a:p>
            <a:pPr marL="0" lvl="0" indent="0" algn="l" rtl="0">
              <a:spcBef>
                <a:spcPts val="0"/>
              </a:spcBef>
              <a:spcAft>
                <a:spcPts val="0"/>
              </a:spcAft>
              <a:buNone/>
            </a:pPr>
            <a:endParaRPr/>
          </a:p>
        </p:txBody>
      </p:sp>
      <p:grpSp>
        <p:nvGrpSpPr>
          <p:cNvPr id="513" name="Google Shape;513;p42"/>
          <p:cNvGrpSpPr/>
          <p:nvPr/>
        </p:nvGrpSpPr>
        <p:grpSpPr>
          <a:xfrm>
            <a:off x="4531661" y="1602500"/>
            <a:ext cx="80672" cy="2727962"/>
            <a:chOff x="240800" y="2387710"/>
            <a:chExt cx="14075" cy="469190"/>
          </a:xfrm>
        </p:grpSpPr>
        <p:sp>
          <p:nvSpPr>
            <p:cNvPr id="514" name="Google Shape;514;p42"/>
            <p:cNvSpPr/>
            <p:nvPr/>
          </p:nvSpPr>
          <p:spPr>
            <a:xfrm>
              <a:off x="240802" y="2387710"/>
              <a:ext cx="11398" cy="362762"/>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2"/>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2"/>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2"/>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42"/>
          <p:cNvSpPr/>
          <p:nvPr/>
        </p:nvSpPr>
        <p:spPr>
          <a:xfrm>
            <a:off x="8112937" y="795625"/>
            <a:ext cx="105963" cy="105963"/>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2"/>
          <p:cNvSpPr/>
          <p:nvPr/>
        </p:nvSpPr>
        <p:spPr>
          <a:xfrm>
            <a:off x="7399928" y="3236375"/>
            <a:ext cx="102939" cy="102822"/>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2"/>
          <p:cNvSpPr/>
          <p:nvPr/>
        </p:nvSpPr>
        <p:spPr>
          <a:xfrm>
            <a:off x="963650" y="2773946"/>
            <a:ext cx="246006" cy="233561"/>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42"/>
          <p:cNvGrpSpPr/>
          <p:nvPr/>
        </p:nvGrpSpPr>
        <p:grpSpPr>
          <a:xfrm>
            <a:off x="1050479" y="1602505"/>
            <a:ext cx="543432" cy="741197"/>
            <a:chOff x="2878829" y="3023092"/>
            <a:chExt cx="543432" cy="741197"/>
          </a:xfrm>
        </p:grpSpPr>
        <p:sp>
          <p:nvSpPr>
            <p:cNvPr id="522" name="Google Shape;522;p42"/>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2"/>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2"/>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2"/>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2"/>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2"/>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2"/>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2"/>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2"/>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2"/>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2"/>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2"/>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2"/>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2"/>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2"/>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2"/>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2"/>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2"/>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2"/>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2"/>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2"/>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2"/>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2"/>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2"/>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 name="Google Shape;546;p42"/>
          <p:cNvGrpSpPr/>
          <p:nvPr/>
        </p:nvGrpSpPr>
        <p:grpSpPr>
          <a:xfrm>
            <a:off x="7820379" y="4045930"/>
            <a:ext cx="543432" cy="741197"/>
            <a:chOff x="2878829" y="3023092"/>
            <a:chExt cx="543432" cy="741197"/>
          </a:xfrm>
        </p:grpSpPr>
        <p:sp>
          <p:nvSpPr>
            <p:cNvPr id="547" name="Google Shape;547;p42"/>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2"/>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2"/>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2"/>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2"/>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2"/>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2"/>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2"/>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2"/>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2"/>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2"/>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2"/>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2"/>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2"/>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2"/>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2"/>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2"/>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A5C6CF64-54AC-4E1C-913F-54ED9F1F8967}"/>
              </a:ext>
            </a:extLst>
          </p:cNvPr>
          <p:cNvPicPr>
            <a:picLocks noChangeAspect="1"/>
          </p:cNvPicPr>
          <p:nvPr/>
        </p:nvPicPr>
        <p:blipFill>
          <a:blip r:embed="rId3"/>
          <a:stretch>
            <a:fillRect/>
          </a:stretch>
        </p:blipFill>
        <p:spPr>
          <a:xfrm>
            <a:off x="379272" y="0"/>
            <a:ext cx="4098753" cy="5130901"/>
          </a:xfrm>
          <a:prstGeom prst="rect">
            <a:avLst/>
          </a:prstGeom>
        </p:spPr>
      </p:pic>
      <p:pic>
        <p:nvPicPr>
          <p:cNvPr id="5" name="Picture 4">
            <a:extLst>
              <a:ext uri="{FF2B5EF4-FFF2-40B4-BE49-F238E27FC236}">
                <a16:creationId xmlns:a16="http://schemas.microsoft.com/office/drawing/2014/main" id="{765C6FB4-BEDF-423E-AF77-948E65795657}"/>
              </a:ext>
            </a:extLst>
          </p:cNvPr>
          <p:cNvPicPr>
            <a:picLocks noChangeAspect="1"/>
          </p:cNvPicPr>
          <p:nvPr/>
        </p:nvPicPr>
        <p:blipFill>
          <a:blip r:embed="rId4"/>
          <a:stretch>
            <a:fillRect/>
          </a:stretch>
        </p:blipFill>
        <p:spPr>
          <a:xfrm>
            <a:off x="4678328" y="30020"/>
            <a:ext cx="4183193" cy="5113480"/>
          </a:xfrm>
          <a:prstGeom prst="rect">
            <a:avLst/>
          </a:prstGeom>
        </p:spPr>
      </p:pic>
      <p:sp>
        <p:nvSpPr>
          <p:cNvPr id="8" name="TextBox 7">
            <a:extLst>
              <a:ext uri="{FF2B5EF4-FFF2-40B4-BE49-F238E27FC236}">
                <a16:creationId xmlns:a16="http://schemas.microsoft.com/office/drawing/2014/main" id="{BC3ACCA8-4032-4AD4-9ADE-D86868D035A6}"/>
              </a:ext>
            </a:extLst>
          </p:cNvPr>
          <p:cNvSpPr txBox="1"/>
          <p:nvPr/>
        </p:nvSpPr>
        <p:spPr>
          <a:xfrm>
            <a:off x="2700669" y="1747695"/>
            <a:ext cx="1896331" cy="307777"/>
          </a:xfrm>
          <a:prstGeom prst="rect">
            <a:avLst/>
          </a:prstGeom>
          <a:noFill/>
        </p:spPr>
        <p:txBody>
          <a:bodyPr wrap="square" rtlCol="0">
            <a:spAutoFit/>
          </a:bodyPr>
          <a:lstStyle/>
          <a:p>
            <a:r>
              <a:rPr lang="en-US" b="1" dirty="0">
                <a:solidFill>
                  <a:srgbClr val="FF0000"/>
                </a:solidFill>
              </a:rPr>
              <a:t>digital certificate</a:t>
            </a:r>
          </a:p>
        </p:txBody>
      </p:sp>
      <p:sp>
        <p:nvSpPr>
          <p:cNvPr id="10" name="TextBox 9">
            <a:extLst>
              <a:ext uri="{FF2B5EF4-FFF2-40B4-BE49-F238E27FC236}">
                <a16:creationId xmlns:a16="http://schemas.microsoft.com/office/drawing/2014/main" id="{0D1CB368-3B5D-43FA-AF62-D5CABF51F479}"/>
              </a:ext>
            </a:extLst>
          </p:cNvPr>
          <p:cNvSpPr txBox="1"/>
          <p:nvPr/>
        </p:nvSpPr>
        <p:spPr>
          <a:xfrm>
            <a:off x="1142122" y="1915523"/>
            <a:ext cx="2373711" cy="307777"/>
          </a:xfrm>
          <a:prstGeom prst="rect">
            <a:avLst/>
          </a:prstGeom>
          <a:noFill/>
        </p:spPr>
        <p:txBody>
          <a:bodyPr wrap="square" rtlCol="0">
            <a:spAutoFit/>
          </a:bodyPr>
          <a:lstStyle/>
          <a:p>
            <a:r>
              <a:rPr lang="en-US" b="1" dirty="0">
                <a:solidFill>
                  <a:srgbClr val="FF0000"/>
                </a:solidFill>
              </a:rPr>
              <a:t>certificate authority</a:t>
            </a:r>
          </a:p>
        </p:txBody>
      </p:sp>
      <p:sp>
        <p:nvSpPr>
          <p:cNvPr id="11" name="TextBox 10">
            <a:extLst>
              <a:ext uri="{FF2B5EF4-FFF2-40B4-BE49-F238E27FC236}">
                <a16:creationId xmlns:a16="http://schemas.microsoft.com/office/drawing/2014/main" id="{51A70E64-BEBA-487E-A3A0-C5950C3E61F5}"/>
              </a:ext>
            </a:extLst>
          </p:cNvPr>
          <p:cNvSpPr txBox="1"/>
          <p:nvPr/>
        </p:nvSpPr>
        <p:spPr>
          <a:xfrm>
            <a:off x="2700669" y="2868654"/>
            <a:ext cx="1375145" cy="307777"/>
          </a:xfrm>
          <a:prstGeom prst="rect">
            <a:avLst/>
          </a:prstGeom>
          <a:noFill/>
        </p:spPr>
        <p:txBody>
          <a:bodyPr wrap="square" rtlCol="0">
            <a:spAutoFit/>
          </a:bodyPr>
          <a:lstStyle/>
          <a:p>
            <a:r>
              <a:rPr lang="en-US" b="1" dirty="0">
                <a:solidFill>
                  <a:srgbClr val="FF0000"/>
                </a:solidFill>
              </a:rPr>
              <a:t>page views</a:t>
            </a:r>
          </a:p>
        </p:txBody>
      </p:sp>
      <p:sp>
        <p:nvSpPr>
          <p:cNvPr id="12" name="TextBox 11">
            <a:extLst>
              <a:ext uri="{FF2B5EF4-FFF2-40B4-BE49-F238E27FC236}">
                <a16:creationId xmlns:a16="http://schemas.microsoft.com/office/drawing/2014/main" id="{2423519B-22B2-4ADD-8917-80EF1E84CCBF}"/>
              </a:ext>
            </a:extLst>
          </p:cNvPr>
          <p:cNvSpPr txBox="1"/>
          <p:nvPr/>
        </p:nvSpPr>
        <p:spPr>
          <a:xfrm>
            <a:off x="3319674" y="3257256"/>
            <a:ext cx="1023178" cy="307777"/>
          </a:xfrm>
          <a:prstGeom prst="rect">
            <a:avLst/>
          </a:prstGeom>
          <a:noFill/>
        </p:spPr>
        <p:txBody>
          <a:bodyPr wrap="square" rtlCol="0">
            <a:spAutoFit/>
          </a:bodyPr>
          <a:lstStyle/>
          <a:p>
            <a:r>
              <a:rPr lang="en-US" b="1" dirty="0">
                <a:solidFill>
                  <a:srgbClr val="FF0000"/>
                </a:solidFill>
              </a:rPr>
              <a:t>traffic</a:t>
            </a:r>
          </a:p>
        </p:txBody>
      </p:sp>
      <p:sp>
        <p:nvSpPr>
          <p:cNvPr id="13" name="TextBox 12">
            <a:extLst>
              <a:ext uri="{FF2B5EF4-FFF2-40B4-BE49-F238E27FC236}">
                <a16:creationId xmlns:a16="http://schemas.microsoft.com/office/drawing/2014/main" id="{7C2AD0F3-33B6-49AE-9D86-7890C2FC81B3}"/>
              </a:ext>
            </a:extLst>
          </p:cNvPr>
          <p:cNvSpPr txBox="1"/>
          <p:nvPr/>
        </p:nvSpPr>
        <p:spPr>
          <a:xfrm>
            <a:off x="2133955" y="4168895"/>
            <a:ext cx="1184517" cy="307777"/>
          </a:xfrm>
          <a:prstGeom prst="rect">
            <a:avLst/>
          </a:prstGeom>
          <a:noFill/>
        </p:spPr>
        <p:txBody>
          <a:bodyPr wrap="square" rtlCol="0">
            <a:spAutoFit/>
          </a:bodyPr>
          <a:lstStyle/>
          <a:p>
            <a:r>
              <a:rPr lang="en-US" b="1" dirty="0">
                <a:solidFill>
                  <a:srgbClr val="FF0000"/>
                </a:solidFill>
              </a:rPr>
              <a:t>banner</a:t>
            </a:r>
          </a:p>
        </p:txBody>
      </p:sp>
      <p:sp>
        <p:nvSpPr>
          <p:cNvPr id="14" name="TextBox 13">
            <a:extLst>
              <a:ext uri="{FF2B5EF4-FFF2-40B4-BE49-F238E27FC236}">
                <a16:creationId xmlns:a16="http://schemas.microsoft.com/office/drawing/2014/main" id="{F87A2019-2B0A-44EC-AB40-59425D914DAA}"/>
              </a:ext>
            </a:extLst>
          </p:cNvPr>
          <p:cNvSpPr txBox="1"/>
          <p:nvPr/>
        </p:nvSpPr>
        <p:spPr>
          <a:xfrm>
            <a:off x="1734229" y="4498897"/>
            <a:ext cx="853027" cy="307777"/>
          </a:xfrm>
          <a:prstGeom prst="rect">
            <a:avLst/>
          </a:prstGeom>
          <a:noFill/>
        </p:spPr>
        <p:txBody>
          <a:bodyPr wrap="square" rtlCol="0">
            <a:spAutoFit/>
          </a:bodyPr>
          <a:lstStyle/>
          <a:p>
            <a:r>
              <a:rPr lang="en-US" b="1" dirty="0">
                <a:solidFill>
                  <a:srgbClr val="FF0000"/>
                </a:solidFill>
              </a:rPr>
              <a:t>FAQs</a:t>
            </a:r>
          </a:p>
        </p:txBody>
      </p:sp>
      <p:sp>
        <p:nvSpPr>
          <p:cNvPr id="15" name="TextBox 14">
            <a:extLst>
              <a:ext uri="{FF2B5EF4-FFF2-40B4-BE49-F238E27FC236}">
                <a16:creationId xmlns:a16="http://schemas.microsoft.com/office/drawing/2014/main" id="{028967E0-93D5-4B1B-BAFC-D72BF84EA89E}"/>
              </a:ext>
            </a:extLst>
          </p:cNvPr>
          <p:cNvSpPr txBox="1"/>
          <p:nvPr/>
        </p:nvSpPr>
        <p:spPr>
          <a:xfrm>
            <a:off x="5132808" y="2343702"/>
            <a:ext cx="1367229" cy="307777"/>
          </a:xfrm>
          <a:prstGeom prst="rect">
            <a:avLst/>
          </a:prstGeom>
          <a:noFill/>
        </p:spPr>
        <p:txBody>
          <a:bodyPr wrap="square" rtlCol="0">
            <a:spAutoFit/>
          </a:bodyPr>
          <a:lstStyle/>
          <a:p>
            <a:r>
              <a:rPr lang="en-US" b="1" dirty="0">
                <a:solidFill>
                  <a:srgbClr val="00B050"/>
                </a:solidFill>
              </a:rPr>
              <a:t>E-commerce</a:t>
            </a:r>
          </a:p>
        </p:txBody>
      </p:sp>
      <p:sp>
        <p:nvSpPr>
          <p:cNvPr id="16" name="TextBox 15">
            <a:extLst>
              <a:ext uri="{FF2B5EF4-FFF2-40B4-BE49-F238E27FC236}">
                <a16:creationId xmlns:a16="http://schemas.microsoft.com/office/drawing/2014/main" id="{1B40E34F-9D40-48DB-A352-4100561A6F31}"/>
              </a:ext>
            </a:extLst>
          </p:cNvPr>
          <p:cNvSpPr txBox="1"/>
          <p:nvPr/>
        </p:nvSpPr>
        <p:spPr>
          <a:xfrm>
            <a:off x="6676687" y="3070170"/>
            <a:ext cx="1246180" cy="307777"/>
          </a:xfrm>
          <a:prstGeom prst="rect">
            <a:avLst/>
          </a:prstGeom>
          <a:noFill/>
        </p:spPr>
        <p:txBody>
          <a:bodyPr wrap="square" rtlCol="0">
            <a:spAutoFit/>
          </a:bodyPr>
          <a:lstStyle/>
          <a:p>
            <a:r>
              <a:rPr lang="en-US" b="1" dirty="0">
                <a:solidFill>
                  <a:srgbClr val="FFC000"/>
                </a:solidFill>
              </a:rPr>
              <a:t>affiliate</a:t>
            </a:r>
          </a:p>
        </p:txBody>
      </p:sp>
      <p:sp>
        <p:nvSpPr>
          <p:cNvPr id="17" name="TextBox 16">
            <a:extLst>
              <a:ext uri="{FF2B5EF4-FFF2-40B4-BE49-F238E27FC236}">
                <a16:creationId xmlns:a16="http://schemas.microsoft.com/office/drawing/2014/main" id="{C9D74DAC-C080-4ED6-9A35-1F9AA2A44251}"/>
              </a:ext>
            </a:extLst>
          </p:cNvPr>
          <p:cNvSpPr txBox="1"/>
          <p:nvPr/>
        </p:nvSpPr>
        <p:spPr>
          <a:xfrm>
            <a:off x="6300504" y="3770606"/>
            <a:ext cx="1707817" cy="307777"/>
          </a:xfrm>
          <a:prstGeom prst="rect">
            <a:avLst/>
          </a:prstGeom>
          <a:noFill/>
        </p:spPr>
        <p:txBody>
          <a:bodyPr wrap="square" rtlCol="0">
            <a:spAutoFit/>
          </a:bodyPr>
          <a:lstStyle/>
          <a:p>
            <a:r>
              <a:rPr lang="en-US" b="1" dirty="0">
                <a:solidFill>
                  <a:schemeClr val="accent4"/>
                </a:solidFill>
              </a:rPr>
              <a:t>brick and mortar</a:t>
            </a:r>
          </a:p>
        </p:txBody>
      </p:sp>
      <p:sp>
        <p:nvSpPr>
          <p:cNvPr id="18" name="TextBox 17">
            <a:extLst>
              <a:ext uri="{FF2B5EF4-FFF2-40B4-BE49-F238E27FC236}">
                <a16:creationId xmlns:a16="http://schemas.microsoft.com/office/drawing/2014/main" id="{403798CC-5453-480E-B945-5A83F32E78F6}"/>
              </a:ext>
            </a:extLst>
          </p:cNvPr>
          <p:cNvSpPr txBox="1"/>
          <p:nvPr/>
        </p:nvSpPr>
        <p:spPr>
          <a:xfrm>
            <a:off x="6365358" y="4448302"/>
            <a:ext cx="1632860" cy="307777"/>
          </a:xfrm>
          <a:prstGeom prst="rect">
            <a:avLst/>
          </a:prstGeom>
          <a:noFill/>
        </p:spPr>
        <p:txBody>
          <a:bodyPr wrap="square" rtlCol="0">
            <a:spAutoFit/>
          </a:bodyPr>
          <a:lstStyle/>
          <a:p>
            <a:r>
              <a:rPr lang="en-US" b="1" dirty="0">
                <a:solidFill>
                  <a:srgbClr val="0070C0"/>
                </a:solidFill>
              </a:rPr>
              <a:t>shopping cart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939700" y="1288261"/>
            <a:ext cx="4305084" cy="230417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Listen to part of a conversation between employee of BargainEquipment.com and TFC Gaming. Choose the correct answers.</a:t>
            </a:r>
            <a:endParaRPr dirty="0"/>
          </a:p>
        </p:txBody>
      </p:sp>
      <p:grpSp>
        <p:nvGrpSpPr>
          <p:cNvPr id="361" name="Google Shape;361;p39"/>
          <p:cNvGrpSpPr/>
          <p:nvPr/>
        </p:nvGrpSpPr>
        <p:grpSpPr>
          <a:xfrm>
            <a:off x="4531661" y="1212050"/>
            <a:ext cx="80672" cy="2276412"/>
            <a:chOff x="240800" y="2465374"/>
            <a:chExt cx="14075" cy="391526"/>
          </a:xfrm>
        </p:grpSpPr>
        <p:sp>
          <p:nvSpPr>
            <p:cNvPr id="362" name="Google Shape;362;p39"/>
            <p:cNvSpPr/>
            <p:nvPr/>
          </p:nvSpPr>
          <p:spPr>
            <a:xfrm>
              <a:off x="240800" y="2465374"/>
              <a:ext cx="11401" cy="28510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39"/>
          <p:cNvPicPr preferRelativeResize="0"/>
          <p:nvPr/>
        </p:nvPicPr>
        <p:blipFill>
          <a:blip r:embed="rId4">
            <a:alphaModFix/>
          </a:blip>
          <a:stretch>
            <a:fillRect/>
          </a:stretch>
        </p:blipFill>
        <p:spPr>
          <a:xfrm>
            <a:off x="1016400" y="1024899"/>
            <a:ext cx="3259200" cy="3093700"/>
          </a:xfrm>
          <a:prstGeom prst="rect">
            <a:avLst/>
          </a:prstGeom>
          <a:noFill/>
          <a:ln>
            <a:noFill/>
          </a:ln>
        </p:spPr>
      </p:pic>
      <p:grpSp>
        <p:nvGrpSpPr>
          <p:cNvPr id="367" name="Google Shape;367;p39"/>
          <p:cNvGrpSpPr/>
          <p:nvPr/>
        </p:nvGrpSpPr>
        <p:grpSpPr>
          <a:xfrm>
            <a:off x="396318" y="1228088"/>
            <a:ext cx="8426679" cy="2929625"/>
            <a:chOff x="1890971" y="1788200"/>
            <a:chExt cx="2169979" cy="754416"/>
          </a:xfrm>
        </p:grpSpPr>
        <p:sp>
          <p:nvSpPr>
            <p:cNvPr id="368" name="Google Shape;368;p3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39"/>
          <p:cNvGrpSpPr/>
          <p:nvPr/>
        </p:nvGrpSpPr>
        <p:grpSpPr>
          <a:xfrm rot="10800000" flipH="1">
            <a:off x="7880579" y="2059155"/>
            <a:ext cx="543432" cy="741197"/>
            <a:chOff x="2278754" y="3912467"/>
            <a:chExt cx="543432" cy="741197"/>
          </a:xfrm>
        </p:grpSpPr>
        <p:sp>
          <p:nvSpPr>
            <p:cNvPr id="372" name="Google Shape;372;p39"/>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9"/>
          <p:cNvGrpSpPr/>
          <p:nvPr/>
        </p:nvGrpSpPr>
        <p:grpSpPr>
          <a:xfrm rot="10800000" flipH="1">
            <a:off x="6150372" y="3874492"/>
            <a:ext cx="541000" cy="741197"/>
            <a:chOff x="548547" y="2097130"/>
            <a:chExt cx="541000" cy="741197"/>
          </a:xfrm>
        </p:grpSpPr>
        <p:sp>
          <p:nvSpPr>
            <p:cNvPr id="397" name="Google Shape;397;p39"/>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4FE09-84C1-3669-3569-32C60D1E32ED}"/>
              </a:ext>
            </a:extLst>
          </p:cNvPr>
          <p:cNvSpPr>
            <a:spLocks noGrp="1"/>
          </p:cNvSpPr>
          <p:nvPr>
            <p:ph type="title"/>
          </p:nvPr>
        </p:nvSpPr>
        <p:spPr>
          <a:xfrm>
            <a:off x="720000" y="0"/>
            <a:ext cx="7704000" cy="1112700"/>
          </a:xfrm>
        </p:spPr>
        <p:txBody>
          <a:bodyPr/>
          <a:lstStyle/>
          <a:p>
            <a:pPr algn="ctr"/>
            <a:r>
              <a:rPr lang="en-US" sz="2400" b="1" i="0" dirty="0">
                <a:solidFill>
                  <a:schemeClr val="bg1"/>
                </a:solidFill>
                <a:effectLst/>
                <a:latin typeface="Times New Roman" panose="02020603050405020304" pitchFamily="18" charset="0"/>
              </a:rPr>
              <a:t>Listen to part of a conversation between employees of BargainEquipment.com and TFC Gaming. Choose the correct answers.</a:t>
            </a:r>
            <a:endParaRPr lang="en-US" sz="2400" dirty="0">
              <a:solidFill>
                <a:schemeClr val="bg1"/>
              </a:solidFill>
            </a:endParaRPr>
          </a:p>
        </p:txBody>
      </p:sp>
      <p:sp>
        <p:nvSpPr>
          <p:cNvPr id="3" name="Text Placeholder 2">
            <a:extLst>
              <a:ext uri="{FF2B5EF4-FFF2-40B4-BE49-F238E27FC236}">
                <a16:creationId xmlns:a16="http://schemas.microsoft.com/office/drawing/2014/main" id="{90885666-45EC-D185-EDDE-100CA2BF8A06}"/>
              </a:ext>
            </a:extLst>
          </p:cNvPr>
          <p:cNvSpPr>
            <a:spLocks noGrp="1"/>
          </p:cNvSpPr>
          <p:nvPr>
            <p:ph type="body" idx="1"/>
          </p:nvPr>
        </p:nvSpPr>
        <p:spPr>
          <a:xfrm>
            <a:off x="451556" y="1152475"/>
            <a:ext cx="8805332" cy="3416400"/>
          </a:xfrm>
        </p:spPr>
        <p:txBody>
          <a:bodyPr/>
          <a:lstStyle/>
          <a:p>
            <a:pPr marL="139700" indent="0">
              <a:buNone/>
            </a:pPr>
            <a:r>
              <a:rPr lang="en-US" sz="2000" dirty="0"/>
              <a:t>1. What are the employees mostly talking about?</a:t>
            </a:r>
          </a:p>
          <a:p>
            <a:pPr marL="139700" indent="0">
              <a:buNone/>
            </a:pPr>
            <a:r>
              <a:rPr lang="en-US" sz="2000" dirty="0"/>
              <a:t>A. raising sales</a:t>
            </a:r>
          </a:p>
          <a:p>
            <a:pPr marL="139700" indent="0">
              <a:buNone/>
            </a:pPr>
            <a:r>
              <a:rPr lang="en-US" sz="2000" dirty="0"/>
              <a:t>B. meeting affiliates</a:t>
            </a:r>
          </a:p>
          <a:p>
            <a:pPr marL="139700" indent="0">
              <a:buNone/>
            </a:pPr>
            <a:r>
              <a:rPr lang="en-US" sz="2000" dirty="0"/>
              <a:t>C. calculating profits</a:t>
            </a:r>
          </a:p>
          <a:p>
            <a:pPr marL="139700" indent="0">
              <a:buNone/>
            </a:pPr>
            <a:r>
              <a:rPr lang="en-US" sz="2000" dirty="0"/>
              <a:t>D. payment percentages</a:t>
            </a:r>
          </a:p>
          <a:p>
            <a:pPr marL="139700" indent="0">
              <a:buNone/>
            </a:pPr>
            <a:r>
              <a:rPr lang="en-US" sz="2000" dirty="0"/>
              <a:t> </a:t>
            </a:r>
          </a:p>
          <a:p>
            <a:pPr marL="139700" indent="0">
              <a:buNone/>
            </a:pPr>
            <a:r>
              <a:rPr lang="en-US" sz="2000" dirty="0"/>
              <a:t>2. TFC Gaming earns a half percent for ... .</a:t>
            </a:r>
          </a:p>
          <a:p>
            <a:pPr marL="139700" indent="0">
              <a:buNone/>
            </a:pPr>
            <a:r>
              <a:rPr lang="en-US" sz="2000" dirty="0"/>
              <a:t>A. each sale</a:t>
            </a:r>
          </a:p>
          <a:p>
            <a:pPr marL="139700" indent="0">
              <a:buNone/>
            </a:pPr>
            <a:r>
              <a:rPr lang="en-US" sz="2000" dirty="0"/>
              <a:t>B. slowing traffic</a:t>
            </a:r>
          </a:p>
          <a:p>
            <a:pPr marL="139700" indent="0">
              <a:buNone/>
            </a:pPr>
            <a:r>
              <a:rPr lang="en-US" sz="2000" dirty="0"/>
              <a:t>C. 100 page views</a:t>
            </a:r>
          </a:p>
          <a:p>
            <a:pPr marL="139700" indent="0">
              <a:buNone/>
            </a:pPr>
            <a:r>
              <a:rPr lang="en-US" sz="2000" dirty="0"/>
              <a:t>D. becoming an affiliate</a:t>
            </a:r>
          </a:p>
        </p:txBody>
      </p:sp>
      <p:pic>
        <p:nvPicPr>
          <p:cNvPr id="4" name="audio_unit 15">
            <a:hlinkClick r:id="" action="ppaction://media"/>
            <a:extLst>
              <a:ext uri="{FF2B5EF4-FFF2-40B4-BE49-F238E27FC236}">
                <a16:creationId xmlns:a16="http://schemas.microsoft.com/office/drawing/2014/main" id="{646632C3-3F6A-B15A-A925-DC24770D36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002515" y="3573336"/>
            <a:ext cx="609600" cy="609600"/>
          </a:xfrm>
          <a:prstGeom prst="rect">
            <a:avLst/>
          </a:prstGeom>
        </p:spPr>
      </p:pic>
      <p:sp>
        <p:nvSpPr>
          <p:cNvPr id="5" name="Arrow: Notched Right 4">
            <a:extLst>
              <a:ext uri="{FF2B5EF4-FFF2-40B4-BE49-F238E27FC236}">
                <a16:creationId xmlns:a16="http://schemas.microsoft.com/office/drawing/2014/main" id="{AD222992-891F-92D9-6BCD-962B214FA334}"/>
              </a:ext>
            </a:extLst>
          </p:cNvPr>
          <p:cNvSpPr/>
          <p:nvPr/>
        </p:nvSpPr>
        <p:spPr>
          <a:xfrm>
            <a:off x="248356" y="2571750"/>
            <a:ext cx="361244" cy="171450"/>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F01FA10-7EE2-EA5E-EF9A-32C5C42AC63D}"/>
              </a:ext>
            </a:extLst>
          </p:cNvPr>
          <p:cNvPicPr>
            <a:picLocks noChangeAspect="1"/>
          </p:cNvPicPr>
          <p:nvPr/>
        </p:nvPicPr>
        <p:blipFill>
          <a:blip r:embed="rId5"/>
          <a:stretch>
            <a:fillRect/>
          </a:stretch>
        </p:blipFill>
        <p:spPr>
          <a:xfrm>
            <a:off x="247322" y="4046641"/>
            <a:ext cx="408467" cy="231668"/>
          </a:xfrm>
          <a:prstGeom prst="rect">
            <a:avLst/>
          </a:prstGeom>
        </p:spPr>
      </p:pic>
    </p:spTree>
    <p:extLst>
      <p:ext uri="{BB962C8B-B14F-4D97-AF65-F5344CB8AC3E}">
        <p14:creationId xmlns:p14="http://schemas.microsoft.com/office/powerpoint/2010/main" val="300314830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0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4"/>
                </p:tgtEl>
              </p:cMediaNode>
            </p:audio>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A5F44-CE64-0812-3F85-89F6F831C964}"/>
              </a:ext>
            </a:extLst>
          </p:cNvPr>
          <p:cNvSpPr>
            <a:spLocks noGrp="1"/>
          </p:cNvSpPr>
          <p:nvPr>
            <p:ph type="title"/>
          </p:nvPr>
        </p:nvSpPr>
        <p:spPr>
          <a:xfrm>
            <a:off x="1399822" y="158044"/>
            <a:ext cx="7024178" cy="954656"/>
          </a:xfrm>
        </p:spPr>
        <p:txBody>
          <a:bodyPr/>
          <a:lstStyle/>
          <a:p>
            <a:r>
              <a:rPr lang="en-US" b="1" dirty="0"/>
              <a:t> Listen again and complete the conversation</a:t>
            </a:r>
            <a:endParaRPr lang="en-US" dirty="0"/>
          </a:p>
        </p:txBody>
      </p:sp>
      <p:sp>
        <p:nvSpPr>
          <p:cNvPr id="3" name="Text Placeholder 2">
            <a:extLst>
              <a:ext uri="{FF2B5EF4-FFF2-40B4-BE49-F238E27FC236}">
                <a16:creationId xmlns:a16="http://schemas.microsoft.com/office/drawing/2014/main" id="{938690C2-37A8-3786-7EFC-05362CD3576D}"/>
              </a:ext>
            </a:extLst>
          </p:cNvPr>
          <p:cNvSpPr>
            <a:spLocks noGrp="1"/>
          </p:cNvSpPr>
          <p:nvPr>
            <p:ph type="body" idx="1"/>
          </p:nvPr>
        </p:nvSpPr>
        <p:spPr>
          <a:xfrm>
            <a:off x="406400" y="778933"/>
            <a:ext cx="8737600" cy="3789942"/>
          </a:xfrm>
        </p:spPr>
        <p:txBody>
          <a:bodyPr/>
          <a:lstStyle/>
          <a:p>
            <a:pPr marL="139700" indent="0">
              <a:buNone/>
            </a:pPr>
            <a:r>
              <a:rPr lang="en-US" sz="2000" b="1" dirty="0">
                <a:solidFill>
                  <a:schemeClr val="accent1"/>
                </a:solidFill>
              </a:rPr>
              <a:t>Amanda:</a:t>
            </a:r>
            <a:r>
              <a:rPr lang="en-US" sz="2000" dirty="0"/>
              <a:t> Hi Mark. This is Amanda from TFC Gaming.</a:t>
            </a:r>
          </a:p>
          <a:p>
            <a:pPr marL="139700" indent="0">
              <a:buNone/>
            </a:pPr>
            <a:r>
              <a:rPr lang="en-US" sz="2000" b="1" dirty="0">
                <a:solidFill>
                  <a:srgbClr val="FFC000"/>
                </a:solidFill>
              </a:rPr>
              <a:t>Mark:</a:t>
            </a:r>
            <a:r>
              <a:rPr lang="en-US" sz="2000" dirty="0"/>
              <a:t> Hi Amanda. Glad to hear from you.</a:t>
            </a:r>
          </a:p>
          <a:p>
            <a:pPr marL="139700" indent="0">
              <a:buNone/>
            </a:pPr>
            <a:r>
              <a:rPr lang="en-US" sz="2000" b="1" dirty="0">
                <a:solidFill>
                  <a:schemeClr val="accent1"/>
                </a:solidFill>
              </a:rPr>
              <a:t>Amanda:</a:t>
            </a:r>
            <a:r>
              <a:rPr lang="en-US" sz="2000" dirty="0"/>
              <a:t> Well, we're definitely interested in being an 1) _________. But we have some questions.</a:t>
            </a:r>
          </a:p>
          <a:p>
            <a:pPr marL="139700" indent="0">
              <a:buNone/>
            </a:pPr>
            <a:r>
              <a:rPr lang="en-US" sz="2000" b="1" dirty="0">
                <a:solidFill>
                  <a:srgbClr val="FFC000"/>
                </a:solidFill>
              </a:rPr>
              <a:t>Mark:</a:t>
            </a:r>
            <a:r>
              <a:rPr lang="en-US" sz="2000" dirty="0"/>
              <a:t> Of course. What do you want to know?</a:t>
            </a:r>
          </a:p>
          <a:p>
            <a:pPr marL="139700" indent="0">
              <a:buNone/>
            </a:pPr>
            <a:r>
              <a:rPr lang="en-US" sz="2000" b="1" dirty="0">
                <a:solidFill>
                  <a:schemeClr val="accent1"/>
                </a:solidFill>
              </a:rPr>
              <a:t>Amanda: </a:t>
            </a:r>
            <a:r>
              <a:rPr lang="en-US" sz="2000" dirty="0"/>
              <a:t>About the 2) __________. What do we earn for just an increase in 3) ________    __________?</a:t>
            </a:r>
          </a:p>
          <a:p>
            <a:pPr marL="139700" indent="0">
              <a:buNone/>
            </a:pPr>
            <a:r>
              <a:rPr lang="en-US" sz="2000" b="1" dirty="0">
                <a:solidFill>
                  <a:srgbClr val="FFC000"/>
                </a:solidFill>
              </a:rPr>
              <a:t>Mark: </a:t>
            </a:r>
            <a:r>
              <a:rPr lang="en-US" sz="2000" dirty="0"/>
              <a:t>That's 0.5% per hundred.</a:t>
            </a:r>
          </a:p>
          <a:p>
            <a:pPr marL="139700" indent="0">
              <a:buNone/>
            </a:pPr>
            <a:r>
              <a:rPr lang="en-US" sz="2000" b="1" dirty="0">
                <a:solidFill>
                  <a:schemeClr val="accent1"/>
                </a:solidFill>
              </a:rPr>
              <a:t>Amanda: </a:t>
            </a:r>
            <a:r>
              <a:rPr lang="en-US" sz="2000" dirty="0"/>
              <a:t>I see, and for sales from our 4) _________?</a:t>
            </a:r>
          </a:p>
          <a:p>
            <a:pPr marL="139700" indent="0">
              <a:buNone/>
            </a:pPr>
            <a:r>
              <a:rPr lang="en-US" sz="2000" b="1" dirty="0">
                <a:solidFill>
                  <a:srgbClr val="FFC000"/>
                </a:solidFill>
              </a:rPr>
              <a:t>Mark:</a:t>
            </a:r>
            <a:r>
              <a:rPr lang="en-US" sz="2000" dirty="0"/>
              <a:t> All BargainEquipment.com affiliates get 2% of the 5) ________    _________.</a:t>
            </a:r>
          </a:p>
        </p:txBody>
      </p:sp>
      <p:pic>
        <p:nvPicPr>
          <p:cNvPr id="4" name="audio_unit 15">
            <a:hlinkClick r:id="" action="ppaction://media"/>
            <a:extLst>
              <a:ext uri="{FF2B5EF4-FFF2-40B4-BE49-F238E27FC236}">
                <a16:creationId xmlns:a16="http://schemas.microsoft.com/office/drawing/2014/main" id="{9DA12EB9-A22B-C0BB-B458-00169851E5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222" y="-34975"/>
            <a:ext cx="609600" cy="609600"/>
          </a:xfrm>
          <a:prstGeom prst="rect">
            <a:avLst/>
          </a:prstGeom>
        </p:spPr>
      </p:pic>
      <p:sp>
        <p:nvSpPr>
          <p:cNvPr id="5" name="TextBox 4">
            <a:extLst>
              <a:ext uri="{FF2B5EF4-FFF2-40B4-BE49-F238E27FC236}">
                <a16:creationId xmlns:a16="http://schemas.microsoft.com/office/drawing/2014/main" id="{3C41238F-6D4F-FED7-8A7C-241532A2713D}"/>
              </a:ext>
            </a:extLst>
          </p:cNvPr>
          <p:cNvSpPr txBox="1"/>
          <p:nvPr/>
        </p:nvSpPr>
        <p:spPr>
          <a:xfrm>
            <a:off x="158044" y="4222045"/>
            <a:ext cx="8839200" cy="830997"/>
          </a:xfrm>
          <a:prstGeom prst="rect">
            <a:avLst/>
          </a:prstGeom>
          <a:noFill/>
        </p:spPr>
        <p:txBody>
          <a:bodyPr wrap="square" rtlCol="0">
            <a:spAutoFit/>
          </a:bodyPr>
          <a:lstStyle/>
          <a:p>
            <a:r>
              <a:rPr lang="en-US" sz="2400" b="1" dirty="0">
                <a:solidFill>
                  <a:schemeClr val="bg1"/>
                </a:solidFill>
              </a:rPr>
              <a:t>Answers: 1. affiliate; 2. percentages; 3. page views; 4. traffic; 5. total profit</a:t>
            </a:r>
          </a:p>
        </p:txBody>
      </p:sp>
    </p:spTree>
    <p:extLst>
      <p:ext uri="{BB962C8B-B14F-4D97-AF65-F5344CB8AC3E}">
        <p14:creationId xmlns:p14="http://schemas.microsoft.com/office/powerpoint/2010/main" val="400087219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208"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1000"/>
                                        <p:tgtEl>
                                          <p:spTgt spid="5">
                                            <p:txEl>
                                              <p:pRg st="0" end="0"/>
                                            </p:txEl>
                                          </p:spTgt>
                                        </p:tgtEl>
                                      </p:cBhvr>
                                    </p:animEffect>
                                    <p:anim calcmode="lin" valueType="num">
                                      <p:cBhvr>
                                        <p:cTn id="1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F5E5A-4180-0740-D552-904AE731AE6C}"/>
              </a:ext>
            </a:extLst>
          </p:cNvPr>
          <p:cNvSpPr>
            <a:spLocks noGrp="1"/>
          </p:cNvSpPr>
          <p:nvPr>
            <p:ph type="title"/>
          </p:nvPr>
        </p:nvSpPr>
        <p:spPr>
          <a:xfrm>
            <a:off x="720000" y="0"/>
            <a:ext cx="7704000" cy="1112700"/>
          </a:xfrm>
        </p:spPr>
        <p:txBody>
          <a:bodyPr/>
          <a:lstStyle/>
          <a:p>
            <a:pPr algn="ctr"/>
            <a:r>
              <a:rPr lang="en-US" b="1" dirty="0"/>
              <a:t>Watch a video and based on it, discuss how these trends impact consumers </a:t>
            </a:r>
            <a:r>
              <a:rPr lang="en-US" sz="3200" b="1" dirty="0"/>
              <a:t>and businesses. </a:t>
            </a:r>
          </a:p>
        </p:txBody>
      </p:sp>
      <p:pic>
        <p:nvPicPr>
          <p:cNvPr id="4" name="Picture 3">
            <a:extLst>
              <a:ext uri="{FF2B5EF4-FFF2-40B4-BE49-F238E27FC236}">
                <a16:creationId xmlns:a16="http://schemas.microsoft.com/office/drawing/2014/main" id="{22361EF5-AF7A-114E-C906-3441B2D27885}"/>
              </a:ext>
            </a:extLst>
          </p:cNvPr>
          <p:cNvPicPr>
            <a:picLocks noChangeAspect="1"/>
          </p:cNvPicPr>
          <p:nvPr/>
        </p:nvPicPr>
        <p:blipFill>
          <a:blip r:embed="rId4"/>
          <a:stretch>
            <a:fillRect/>
          </a:stretch>
        </p:blipFill>
        <p:spPr>
          <a:xfrm>
            <a:off x="3400425" y="1914525"/>
            <a:ext cx="2343150" cy="1314450"/>
          </a:xfrm>
          <a:prstGeom prst="rect">
            <a:avLst/>
          </a:prstGeom>
        </p:spPr>
      </p:pic>
      <p:sp>
        <p:nvSpPr>
          <p:cNvPr id="3" name="Text Placeholder 2">
            <a:extLst>
              <a:ext uri="{FF2B5EF4-FFF2-40B4-BE49-F238E27FC236}">
                <a16:creationId xmlns:a16="http://schemas.microsoft.com/office/drawing/2014/main" id="{A57437FE-6269-4B81-C1A3-8BEE923B4B92}"/>
              </a:ext>
            </a:extLst>
          </p:cNvPr>
          <p:cNvSpPr>
            <a:spLocks noGrp="1"/>
          </p:cNvSpPr>
          <p:nvPr>
            <p:ph type="body" idx="1"/>
          </p:nvPr>
        </p:nvSpPr>
        <p:spPr/>
        <p:txBody>
          <a:bodyPr/>
          <a:lstStyle/>
          <a:p>
            <a:endParaRPr lang="en-US" dirty="0"/>
          </a:p>
        </p:txBody>
      </p:sp>
      <p:pic>
        <p:nvPicPr>
          <p:cNvPr id="5" name="videoplayback">
            <a:hlinkClick r:id="" action="ppaction://media"/>
            <a:extLst>
              <a:ext uri="{FF2B5EF4-FFF2-40B4-BE49-F238E27FC236}">
                <a16:creationId xmlns:a16="http://schemas.microsoft.com/office/drawing/2014/main" id="{0E29A45A-D4CE-A4EE-2C17-F959E18A29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52475"/>
            <a:ext cx="9143999" cy="3429000"/>
          </a:xfrm>
          <a:prstGeom prst="rect">
            <a:avLst/>
          </a:prstGeom>
        </p:spPr>
      </p:pic>
    </p:spTree>
    <p:extLst>
      <p:ext uri="{BB962C8B-B14F-4D97-AF65-F5344CB8AC3E}">
        <p14:creationId xmlns:p14="http://schemas.microsoft.com/office/powerpoint/2010/main" val="226142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64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0702-7436-D7CD-1DB2-055109C35831}"/>
              </a:ext>
            </a:extLst>
          </p:cNvPr>
          <p:cNvSpPr>
            <a:spLocks noGrp="1"/>
          </p:cNvSpPr>
          <p:nvPr>
            <p:ph type="title"/>
          </p:nvPr>
        </p:nvSpPr>
        <p:spPr>
          <a:xfrm>
            <a:off x="720000" y="0"/>
            <a:ext cx="7704000" cy="837127"/>
          </a:xfrm>
        </p:spPr>
        <p:txBody>
          <a:bodyPr/>
          <a:lstStyle/>
          <a:p>
            <a:pPr algn="ctr"/>
            <a:r>
              <a:rPr lang="en-US" sz="3200" b="1" dirty="0"/>
              <a:t>Group Work Activity </a:t>
            </a:r>
          </a:p>
        </p:txBody>
      </p:sp>
      <p:sp>
        <p:nvSpPr>
          <p:cNvPr id="3" name="Text Placeholder 2">
            <a:extLst>
              <a:ext uri="{FF2B5EF4-FFF2-40B4-BE49-F238E27FC236}">
                <a16:creationId xmlns:a16="http://schemas.microsoft.com/office/drawing/2014/main" id="{E5809D75-6AD6-B67A-3536-15498D1E8A7E}"/>
              </a:ext>
            </a:extLst>
          </p:cNvPr>
          <p:cNvSpPr>
            <a:spLocks noGrp="1"/>
          </p:cNvSpPr>
          <p:nvPr>
            <p:ph type="body" idx="1"/>
          </p:nvPr>
        </p:nvSpPr>
        <p:spPr>
          <a:xfrm>
            <a:off x="720000" y="437882"/>
            <a:ext cx="7703999" cy="4130993"/>
          </a:xfrm>
        </p:spPr>
        <p:txBody>
          <a:bodyPr/>
          <a:lstStyle/>
          <a:p>
            <a:pPr algn="ctr"/>
            <a:r>
              <a:rPr lang="en-US" sz="2400" dirty="0"/>
              <a:t>In a group of 4-5 students research and present about popular E-commerce platforms in different countries (e.g., Alibaba in China, Flipkart in India). Compare the features, target audience, and unique selling points of these platforms.</a:t>
            </a:r>
          </a:p>
        </p:txBody>
      </p:sp>
      <p:pic>
        <p:nvPicPr>
          <p:cNvPr id="4" name="Picture 3">
            <a:extLst>
              <a:ext uri="{FF2B5EF4-FFF2-40B4-BE49-F238E27FC236}">
                <a16:creationId xmlns:a16="http://schemas.microsoft.com/office/drawing/2014/main" id="{1F60D917-96F3-8471-BA57-736772189291}"/>
              </a:ext>
            </a:extLst>
          </p:cNvPr>
          <p:cNvPicPr>
            <a:picLocks noChangeAspect="1"/>
          </p:cNvPicPr>
          <p:nvPr/>
        </p:nvPicPr>
        <p:blipFill>
          <a:blip r:embed="rId2"/>
          <a:stretch>
            <a:fillRect/>
          </a:stretch>
        </p:blipFill>
        <p:spPr>
          <a:xfrm>
            <a:off x="321972" y="2571750"/>
            <a:ext cx="3211748" cy="2506014"/>
          </a:xfrm>
          <a:prstGeom prst="rect">
            <a:avLst/>
          </a:prstGeom>
        </p:spPr>
      </p:pic>
      <p:pic>
        <p:nvPicPr>
          <p:cNvPr id="5" name="Picture 4">
            <a:extLst>
              <a:ext uri="{FF2B5EF4-FFF2-40B4-BE49-F238E27FC236}">
                <a16:creationId xmlns:a16="http://schemas.microsoft.com/office/drawing/2014/main" id="{4868E74D-82C7-4526-7F37-FD5988941613}"/>
              </a:ext>
            </a:extLst>
          </p:cNvPr>
          <p:cNvPicPr>
            <a:picLocks noChangeAspect="1"/>
          </p:cNvPicPr>
          <p:nvPr/>
        </p:nvPicPr>
        <p:blipFill>
          <a:blip r:embed="rId3"/>
          <a:stretch>
            <a:fillRect/>
          </a:stretch>
        </p:blipFill>
        <p:spPr>
          <a:xfrm>
            <a:off x="3361084" y="3018486"/>
            <a:ext cx="3073141" cy="1687132"/>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6" name="Picture 5">
            <a:extLst>
              <a:ext uri="{FF2B5EF4-FFF2-40B4-BE49-F238E27FC236}">
                <a16:creationId xmlns:a16="http://schemas.microsoft.com/office/drawing/2014/main" id="{E5E45324-FA08-3490-B5DC-BD043CF9F538}"/>
              </a:ext>
            </a:extLst>
          </p:cNvPr>
          <p:cNvPicPr>
            <a:picLocks noChangeAspect="1"/>
          </p:cNvPicPr>
          <p:nvPr/>
        </p:nvPicPr>
        <p:blipFill>
          <a:blip r:embed="rId4"/>
          <a:stretch>
            <a:fillRect/>
          </a:stretch>
        </p:blipFill>
        <p:spPr>
          <a:xfrm>
            <a:off x="6722772" y="2464743"/>
            <a:ext cx="2099256" cy="225067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7772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5F1A-6BAF-F63A-3A83-85DEE70DFB33}"/>
              </a:ext>
            </a:extLst>
          </p:cNvPr>
          <p:cNvSpPr>
            <a:spLocks noGrp="1"/>
          </p:cNvSpPr>
          <p:nvPr>
            <p:ph type="title"/>
          </p:nvPr>
        </p:nvSpPr>
        <p:spPr>
          <a:xfrm>
            <a:off x="618186" y="193183"/>
            <a:ext cx="7805814" cy="919517"/>
          </a:xfrm>
        </p:spPr>
        <p:txBody>
          <a:bodyPr/>
          <a:lstStyle/>
          <a:p>
            <a:pPr algn="ctr"/>
            <a:r>
              <a:rPr lang="en-US" dirty="0"/>
              <a:t>Watch the video and mark the following statements as True or False.</a:t>
            </a:r>
          </a:p>
        </p:txBody>
      </p:sp>
      <p:sp>
        <p:nvSpPr>
          <p:cNvPr id="3" name="Text Placeholder 2">
            <a:extLst>
              <a:ext uri="{FF2B5EF4-FFF2-40B4-BE49-F238E27FC236}">
                <a16:creationId xmlns:a16="http://schemas.microsoft.com/office/drawing/2014/main" id="{EC1E86EC-9691-41D6-BF38-2DDBB6A99871}"/>
              </a:ext>
            </a:extLst>
          </p:cNvPr>
          <p:cNvSpPr>
            <a:spLocks noGrp="1"/>
          </p:cNvSpPr>
          <p:nvPr>
            <p:ph type="body" idx="1"/>
          </p:nvPr>
        </p:nvSpPr>
        <p:spPr/>
        <p:txBody>
          <a:bodyPr/>
          <a:lstStyle/>
          <a:p>
            <a:endParaRPr lang="en-US" dirty="0"/>
          </a:p>
        </p:txBody>
      </p:sp>
      <p:pic>
        <p:nvPicPr>
          <p:cNvPr id="4" name="video_ unit 15">
            <a:hlinkClick r:id="" action="ppaction://media"/>
            <a:extLst>
              <a:ext uri="{FF2B5EF4-FFF2-40B4-BE49-F238E27FC236}">
                <a16:creationId xmlns:a16="http://schemas.microsoft.com/office/drawing/2014/main" id="{42FC9368-CE0E-BE6C-ABBF-48BA973BCB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6063" y="1112699"/>
            <a:ext cx="8641724" cy="3557725"/>
          </a:xfrm>
          <a:prstGeom prst="rect">
            <a:avLst/>
          </a:prstGeom>
        </p:spPr>
      </p:pic>
    </p:spTree>
    <p:extLst>
      <p:ext uri="{BB962C8B-B14F-4D97-AF65-F5344CB8AC3E}">
        <p14:creationId xmlns:p14="http://schemas.microsoft.com/office/powerpoint/2010/main" val="2513235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61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3FE655-6FFF-9B2F-70F3-6B22B9471BBF}"/>
              </a:ext>
            </a:extLst>
          </p:cNvPr>
          <p:cNvSpPr>
            <a:spLocks noGrp="1"/>
          </p:cNvSpPr>
          <p:nvPr>
            <p:ph type="body" idx="1"/>
          </p:nvPr>
        </p:nvSpPr>
        <p:spPr>
          <a:xfrm>
            <a:off x="167425" y="0"/>
            <a:ext cx="8256575" cy="4568875"/>
          </a:xfrm>
        </p:spPr>
        <p:txBody>
          <a:bodyPr/>
          <a:lstStyle/>
          <a:p>
            <a:r>
              <a:rPr lang="en-US" sz="1600" dirty="0"/>
              <a:t>1. A recent study shows that Australians are not making online purchases.</a:t>
            </a:r>
          </a:p>
          <a:p>
            <a:pPr marL="139700" indent="0">
              <a:buNone/>
            </a:pPr>
            <a:r>
              <a:rPr lang="en-US" sz="1600" dirty="0"/>
              <a:t>True</a:t>
            </a:r>
          </a:p>
          <a:p>
            <a:pPr marL="139700" indent="0">
              <a:buNone/>
            </a:pPr>
            <a:r>
              <a:rPr lang="en-US" sz="1600" dirty="0"/>
              <a:t>False</a:t>
            </a:r>
          </a:p>
          <a:p>
            <a:r>
              <a:rPr lang="en-US" sz="1600" dirty="0"/>
              <a:t>2. According to the same study, 59% of small and medium-sized businesses take orders online.	</a:t>
            </a:r>
          </a:p>
          <a:p>
            <a:pPr marL="139700" indent="0">
              <a:buNone/>
            </a:pPr>
            <a:r>
              <a:rPr lang="en-US" sz="1600" dirty="0"/>
              <a:t>True</a:t>
            </a:r>
          </a:p>
          <a:p>
            <a:pPr marL="139700" indent="0">
              <a:buNone/>
            </a:pPr>
            <a:r>
              <a:rPr lang="en-US" sz="1600" dirty="0"/>
              <a:t>False</a:t>
            </a:r>
          </a:p>
          <a:p>
            <a:r>
              <a:rPr lang="en-US" sz="1600" dirty="0"/>
              <a:t>3. The company JR Apparel does everything online, from banking to taking orders.</a:t>
            </a:r>
          </a:p>
          <a:p>
            <a:pPr marL="139700" indent="0">
              <a:buNone/>
            </a:pPr>
            <a:r>
              <a:rPr lang="en-US" sz="1600" dirty="0"/>
              <a:t>True</a:t>
            </a:r>
          </a:p>
          <a:p>
            <a:pPr marL="139700" indent="0">
              <a:buNone/>
            </a:pPr>
            <a:r>
              <a:rPr lang="en-US" sz="1600" dirty="0"/>
              <a:t>False</a:t>
            </a:r>
          </a:p>
          <a:p>
            <a:r>
              <a:rPr lang="en-US" sz="1600" dirty="0"/>
              <a:t>4. Online businesses can reach more indigenous people in remote communities.</a:t>
            </a:r>
          </a:p>
          <a:p>
            <a:pPr marL="139700" indent="0">
              <a:buNone/>
            </a:pPr>
            <a:r>
              <a:rPr lang="en-US" sz="1600" dirty="0"/>
              <a:t>True</a:t>
            </a:r>
          </a:p>
          <a:p>
            <a:pPr marL="139700" indent="0">
              <a:buNone/>
            </a:pPr>
            <a:r>
              <a:rPr lang="en-US" sz="1600" dirty="0"/>
              <a:t>False</a:t>
            </a:r>
          </a:p>
          <a:p>
            <a:r>
              <a:rPr lang="en-US" sz="1600" dirty="0"/>
              <a:t>5. Broadband hinders the way of bringing content into people’s homes.</a:t>
            </a:r>
          </a:p>
          <a:p>
            <a:pPr marL="139700" indent="0">
              <a:buNone/>
            </a:pPr>
            <a:r>
              <a:rPr lang="en-US" sz="1600" dirty="0"/>
              <a:t>True</a:t>
            </a:r>
          </a:p>
          <a:p>
            <a:pPr marL="139700" indent="0">
              <a:buNone/>
            </a:pPr>
            <a:r>
              <a:rPr lang="en-US" sz="1600" dirty="0"/>
              <a:t>False</a:t>
            </a:r>
          </a:p>
          <a:p>
            <a:r>
              <a:rPr lang="en-US" sz="1600" dirty="0"/>
              <a:t>6. The Internet gives the buyer the ability to compare products.	</a:t>
            </a:r>
          </a:p>
          <a:p>
            <a:pPr marL="139700" indent="0">
              <a:buNone/>
            </a:pPr>
            <a:r>
              <a:rPr lang="en-US" sz="1600" dirty="0"/>
              <a:t>True</a:t>
            </a:r>
          </a:p>
          <a:p>
            <a:pPr marL="139700" indent="0">
              <a:buNone/>
            </a:pPr>
            <a:r>
              <a:rPr lang="en-US" sz="1600" dirty="0"/>
              <a:t>False</a:t>
            </a:r>
          </a:p>
          <a:p>
            <a:pPr marL="139700" indent="0">
              <a:buNone/>
            </a:pPr>
            <a:endParaRPr lang="en-US" dirty="0"/>
          </a:p>
        </p:txBody>
      </p:sp>
      <p:cxnSp>
        <p:nvCxnSpPr>
          <p:cNvPr id="7" name="Straight Connector 6">
            <a:extLst>
              <a:ext uri="{FF2B5EF4-FFF2-40B4-BE49-F238E27FC236}">
                <a16:creationId xmlns:a16="http://schemas.microsoft.com/office/drawing/2014/main" id="{0D952A55-7691-59A9-587E-FA61EA482BFF}"/>
              </a:ext>
            </a:extLst>
          </p:cNvPr>
          <p:cNvCxnSpPr/>
          <p:nvPr/>
        </p:nvCxnSpPr>
        <p:spPr>
          <a:xfrm>
            <a:off x="425003" y="850006"/>
            <a:ext cx="48939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B3A43A35-DE83-D44B-7DB2-A0D04F626B8B}"/>
              </a:ext>
            </a:extLst>
          </p:cNvPr>
          <p:cNvCxnSpPr/>
          <p:nvPr/>
        </p:nvCxnSpPr>
        <p:spPr>
          <a:xfrm>
            <a:off x="360608" y="1532586"/>
            <a:ext cx="55379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7418DBC2-681C-061B-1B2D-6BF807D130A9}"/>
              </a:ext>
            </a:extLst>
          </p:cNvPr>
          <p:cNvCxnSpPr/>
          <p:nvPr/>
        </p:nvCxnSpPr>
        <p:spPr>
          <a:xfrm>
            <a:off x="399245" y="2529089"/>
            <a:ext cx="48939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3" name="Straight Connector 12">
            <a:extLst>
              <a:ext uri="{FF2B5EF4-FFF2-40B4-BE49-F238E27FC236}">
                <a16:creationId xmlns:a16="http://schemas.microsoft.com/office/drawing/2014/main" id="{63DBBE79-0950-4EC0-4D33-7FC285689BF8}"/>
              </a:ext>
            </a:extLst>
          </p:cNvPr>
          <p:cNvCxnSpPr/>
          <p:nvPr/>
        </p:nvCxnSpPr>
        <p:spPr>
          <a:xfrm>
            <a:off x="399245" y="3219718"/>
            <a:ext cx="412124"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ECC7E961-313A-DD4B-6CA3-37E3B66253B9}"/>
              </a:ext>
            </a:extLst>
          </p:cNvPr>
          <p:cNvCxnSpPr/>
          <p:nvPr/>
        </p:nvCxnSpPr>
        <p:spPr>
          <a:xfrm>
            <a:off x="412124" y="4275786"/>
            <a:ext cx="68258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7" name="Straight Connector 16">
            <a:extLst>
              <a:ext uri="{FF2B5EF4-FFF2-40B4-BE49-F238E27FC236}">
                <a16:creationId xmlns:a16="http://schemas.microsoft.com/office/drawing/2014/main" id="{983400D6-3CBC-6855-8D51-0E74B20979C3}"/>
              </a:ext>
            </a:extLst>
          </p:cNvPr>
          <p:cNvCxnSpPr/>
          <p:nvPr/>
        </p:nvCxnSpPr>
        <p:spPr>
          <a:xfrm>
            <a:off x="425003" y="4739425"/>
            <a:ext cx="463639"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277188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6" name="Google Shape;1636;p55"/>
          <p:cNvSpPr txBox="1">
            <a:spLocks noGrp="1"/>
          </p:cNvSpPr>
          <p:nvPr>
            <p:ph type="title" idx="2"/>
          </p:nvPr>
        </p:nvSpPr>
        <p:spPr>
          <a:xfrm>
            <a:off x="1679945" y="513244"/>
            <a:ext cx="5883348" cy="30821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latin typeface="Algerian" panose="04020705040A02060702" pitchFamily="82" charset="0"/>
              </a:rPr>
              <a:t>It is high time to review all materials!</a:t>
            </a:r>
            <a:endParaRPr dirty="0">
              <a:latin typeface="Algerian" panose="04020705040A02060702" pitchFamily="82" charset="0"/>
            </a:endParaRPr>
          </a:p>
          <a:p>
            <a:pPr marL="0" lvl="0" indent="0" algn="ctr" rtl="0">
              <a:spcBef>
                <a:spcPts val="0"/>
              </a:spcBef>
              <a:spcAft>
                <a:spcPts val="0"/>
              </a:spcAft>
              <a:buNone/>
            </a:pPr>
            <a:endParaRPr dirty="0"/>
          </a:p>
        </p:txBody>
      </p:sp>
      <p:grpSp>
        <p:nvGrpSpPr>
          <p:cNvPr id="1637" name="Google Shape;1637;p55"/>
          <p:cNvGrpSpPr/>
          <p:nvPr/>
        </p:nvGrpSpPr>
        <p:grpSpPr>
          <a:xfrm rot="-5400000">
            <a:off x="4548073" y="2564913"/>
            <a:ext cx="80672" cy="2278871"/>
            <a:chOff x="240800" y="2433546"/>
            <a:chExt cx="14075" cy="423354"/>
          </a:xfrm>
        </p:grpSpPr>
        <p:sp>
          <p:nvSpPr>
            <p:cNvPr id="1638" name="Google Shape;1638;p55"/>
            <p:cNvSpPr/>
            <p:nvPr/>
          </p:nvSpPr>
          <p:spPr>
            <a:xfrm>
              <a:off x="241875" y="2433546"/>
              <a:ext cx="11398" cy="316940"/>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55"/>
          <p:cNvGrpSpPr/>
          <p:nvPr/>
        </p:nvGrpSpPr>
        <p:grpSpPr>
          <a:xfrm rot="5400000">
            <a:off x="2989548" y="-543524"/>
            <a:ext cx="3513871" cy="6826313"/>
            <a:chOff x="4479125" y="1041049"/>
            <a:chExt cx="1112231" cy="2160773"/>
          </a:xfrm>
        </p:grpSpPr>
        <p:sp>
          <p:nvSpPr>
            <p:cNvPr id="1643" name="Google Shape;1643;p55"/>
            <p:cNvSpPr/>
            <p:nvPr/>
          </p:nvSpPr>
          <p:spPr>
            <a:xfrm>
              <a:off x="4706662" y="3125434"/>
              <a:ext cx="77326" cy="76388"/>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5561040" y="2431326"/>
              <a:ext cx="30316" cy="29415"/>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5"/>
          <p:cNvGrpSpPr/>
          <p:nvPr/>
        </p:nvGrpSpPr>
        <p:grpSpPr>
          <a:xfrm>
            <a:off x="7880579" y="1374680"/>
            <a:ext cx="543432" cy="741197"/>
            <a:chOff x="2878829" y="3023092"/>
            <a:chExt cx="543432" cy="741197"/>
          </a:xfrm>
        </p:grpSpPr>
        <p:sp>
          <p:nvSpPr>
            <p:cNvPr id="1648" name="Google Shape;164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55"/>
          <p:cNvGrpSpPr/>
          <p:nvPr/>
        </p:nvGrpSpPr>
        <p:grpSpPr>
          <a:xfrm>
            <a:off x="449509" y="368055"/>
            <a:ext cx="541000" cy="741197"/>
            <a:chOff x="1148622" y="1207755"/>
            <a:chExt cx="541000" cy="741197"/>
          </a:xfrm>
        </p:grpSpPr>
        <p:sp>
          <p:nvSpPr>
            <p:cNvPr id="1673" name="Google Shape;1673;p5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55"/>
          <p:cNvGrpSpPr/>
          <p:nvPr/>
        </p:nvGrpSpPr>
        <p:grpSpPr>
          <a:xfrm>
            <a:off x="7285354" y="4606955"/>
            <a:ext cx="543432" cy="741197"/>
            <a:chOff x="2878829" y="3023092"/>
            <a:chExt cx="543432" cy="741197"/>
          </a:xfrm>
        </p:grpSpPr>
        <p:sp>
          <p:nvSpPr>
            <p:cNvPr id="1698" name="Google Shape;169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54028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556370-4C26-144E-6F3C-A33469F24CB6}"/>
              </a:ext>
            </a:extLst>
          </p:cNvPr>
          <p:cNvSpPr>
            <a:spLocks noGrp="1"/>
          </p:cNvSpPr>
          <p:nvPr>
            <p:ph type="body" idx="1"/>
          </p:nvPr>
        </p:nvSpPr>
        <p:spPr>
          <a:xfrm>
            <a:off x="720000" y="128789"/>
            <a:ext cx="7704000" cy="3812146"/>
          </a:xfrm>
        </p:spPr>
        <p:txBody>
          <a:bodyPr/>
          <a:lstStyle/>
          <a:p>
            <a:pPr algn="ctr"/>
            <a:r>
              <a:rPr lang="en-US" sz="2800" dirty="0"/>
              <a:t>Watch this video again and make up 5 multiple types of questions based on it so that the peers can answer them by swapping the copy books.</a:t>
            </a:r>
          </a:p>
        </p:txBody>
      </p:sp>
      <p:pic>
        <p:nvPicPr>
          <p:cNvPr id="5" name="Picture 4">
            <a:extLst>
              <a:ext uri="{FF2B5EF4-FFF2-40B4-BE49-F238E27FC236}">
                <a16:creationId xmlns:a16="http://schemas.microsoft.com/office/drawing/2014/main" id="{EC01926A-38E9-5382-6B7C-E678C848977B}"/>
              </a:ext>
            </a:extLst>
          </p:cNvPr>
          <p:cNvPicPr>
            <a:picLocks noChangeAspect="1"/>
          </p:cNvPicPr>
          <p:nvPr/>
        </p:nvPicPr>
        <p:blipFill>
          <a:blip r:embed="rId2"/>
          <a:stretch>
            <a:fillRect/>
          </a:stretch>
        </p:blipFill>
        <p:spPr>
          <a:xfrm>
            <a:off x="3081955" y="1254080"/>
            <a:ext cx="6431627" cy="3812146"/>
          </a:xfrm>
          <a:prstGeom prst="rect">
            <a:avLst/>
          </a:prstGeom>
        </p:spPr>
      </p:pic>
    </p:spTree>
    <p:extLst>
      <p:ext uri="{BB962C8B-B14F-4D97-AF65-F5344CB8AC3E}">
        <p14:creationId xmlns:p14="http://schemas.microsoft.com/office/powerpoint/2010/main" val="2792358833"/>
      </p:ext>
    </p:extLst>
  </p:cSld>
  <p:clrMapOvr>
    <a:masterClrMapping/>
  </p:clrMapOvr>
  <p:transition spd="slow">
    <p:wheel spokes="1"/>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6"/>
        <p:cNvGrpSpPr/>
        <p:nvPr/>
      </p:nvGrpSpPr>
      <p:grpSpPr>
        <a:xfrm>
          <a:off x="0" y="0"/>
          <a:ext cx="0" cy="0"/>
          <a:chOff x="0" y="0"/>
          <a:chExt cx="0" cy="0"/>
        </a:xfrm>
      </p:grpSpPr>
      <p:sp>
        <p:nvSpPr>
          <p:cNvPr id="777" name="Google Shape;777;p46"/>
          <p:cNvSpPr txBox="1">
            <a:spLocks noGrp="1"/>
          </p:cNvSpPr>
          <p:nvPr>
            <p:ph type="title"/>
          </p:nvPr>
        </p:nvSpPr>
        <p:spPr>
          <a:xfrm>
            <a:off x="720000" y="539999"/>
            <a:ext cx="7704000" cy="103674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400" dirty="0">
                <a:latin typeface="Algerian" panose="04020705040A02060702" pitchFamily="82" charset="0"/>
              </a:rPr>
              <a:t>AGENDA</a:t>
            </a:r>
            <a:endParaRPr sz="4400" dirty="0">
              <a:latin typeface="Algerian" panose="04020705040A02060702" pitchFamily="82" charset="0"/>
            </a:endParaRPr>
          </a:p>
        </p:txBody>
      </p:sp>
      <p:sp>
        <p:nvSpPr>
          <p:cNvPr id="778" name="Google Shape;778;p46"/>
          <p:cNvSpPr txBox="1">
            <a:spLocks noGrp="1"/>
          </p:cNvSpPr>
          <p:nvPr>
            <p:ph type="subTitle" idx="1"/>
          </p:nvPr>
        </p:nvSpPr>
        <p:spPr>
          <a:xfrm>
            <a:off x="379717" y="1889581"/>
            <a:ext cx="2657083" cy="8588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Learn specific vocabulary</a:t>
            </a:r>
            <a:endParaRPr sz="3200" dirty="0"/>
          </a:p>
        </p:txBody>
      </p:sp>
      <p:sp>
        <p:nvSpPr>
          <p:cNvPr id="780" name="Google Shape;780;p46"/>
          <p:cNvSpPr txBox="1">
            <a:spLocks noGrp="1"/>
          </p:cNvSpPr>
          <p:nvPr>
            <p:ph type="subTitle" idx="3"/>
          </p:nvPr>
        </p:nvSpPr>
        <p:spPr>
          <a:xfrm>
            <a:off x="2687669" y="1984016"/>
            <a:ext cx="3522406" cy="2316173"/>
          </a:xfrm>
          <a:prstGeom prst="rect">
            <a:avLst/>
          </a:prstGeom>
        </p:spPr>
        <p:txBody>
          <a:bodyPr spcFirstLastPara="1" wrap="square" lIns="91425" tIns="91425" rIns="91425" bIns="91425" anchor="ctr" anchorCtr="0">
            <a:noAutofit/>
          </a:bodyPr>
          <a:lstStyle/>
          <a:p>
            <a:pPr>
              <a:tabLst>
                <a:tab pos="4010025" algn="l"/>
              </a:tabLst>
            </a:pPr>
            <a:r>
              <a:rPr lang="en-US" sz="3200" dirty="0"/>
              <a:t>    Explain the advantages of E-commerce for businesses and consumers;</a:t>
            </a:r>
          </a:p>
        </p:txBody>
      </p:sp>
      <p:sp>
        <p:nvSpPr>
          <p:cNvPr id="782" name="Google Shape;782;p46"/>
          <p:cNvSpPr txBox="1">
            <a:spLocks noGrp="1"/>
          </p:cNvSpPr>
          <p:nvPr>
            <p:ph type="subTitle" idx="5"/>
          </p:nvPr>
        </p:nvSpPr>
        <p:spPr>
          <a:xfrm>
            <a:off x="5621595" y="1603705"/>
            <a:ext cx="3522406" cy="3539795"/>
          </a:xfrm>
          <a:prstGeom prst="rect">
            <a:avLst/>
          </a:prstGeom>
        </p:spPr>
        <p:txBody>
          <a:bodyPr spcFirstLastPara="1" wrap="square" lIns="91425" tIns="91425" rIns="91425" bIns="91425" anchor="ctr" anchorCtr="0">
            <a:noAutofit/>
          </a:bodyPr>
          <a:lstStyle/>
          <a:p>
            <a:pPr>
              <a:tabLst>
                <a:tab pos="4010025" algn="l"/>
              </a:tabLst>
            </a:pPr>
            <a:r>
              <a:rPr lang="en-US" sz="3200" dirty="0"/>
              <a:t>Distinguish between B2C, B2B, and C2C E-commerce models, citing examples for each type.</a:t>
            </a:r>
          </a:p>
        </p:txBody>
      </p:sp>
      <p:grpSp>
        <p:nvGrpSpPr>
          <p:cNvPr id="784" name="Google Shape;784;p46"/>
          <p:cNvGrpSpPr/>
          <p:nvPr/>
        </p:nvGrpSpPr>
        <p:grpSpPr>
          <a:xfrm>
            <a:off x="7087728" y="1549944"/>
            <a:ext cx="355099" cy="330655"/>
            <a:chOff x="3541011" y="1508594"/>
            <a:chExt cx="350166" cy="349434"/>
          </a:xfrm>
        </p:grpSpPr>
        <p:sp>
          <p:nvSpPr>
            <p:cNvPr id="785" name="Google Shape;785;p46"/>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6"/>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6"/>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6"/>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6"/>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6"/>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6"/>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6"/>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6"/>
          <p:cNvGrpSpPr/>
          <p:nvPr/>
        </p:nvGrpSpPr>
        <p:grpSpPr>
          <a:xfrm>
            <a:off x="1705196" y="1404756"/>
            <a:ext cx="345997" cy="354136"/>
            <a:chOff x="1756921" y="1509739"/>
            <a:chExt cx="345997" cy="345997"/>
          </a:xfrm>
        </p:grpSpPr>
        <p:sp>
          <p:nvSpPr>
            <p:cNvPr id="799" name="Google Shape;799;p46"/>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6"/>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6"/>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6"/>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6"/>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6"/>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6"/>
          <p:cNvGrpSpPr/>
          <p:nvPr/>
        </p:nvGrpSpPr>
        <p:grpSpPr>
          <a:xfrm>
            <a:off x="4394377" y="1419256"/>
            <a:ext cx="355099" cy="451742"/>
            <a:chOff x="3539102" y="2427549"/>
            <a:chExt cx="355099" cy="355481"/>
          </a:xfrm>
        </p:grpSpPr>
        <p:sp>
          <p:nvSpPr>
            <p:cNvPr id="817" name="Google Shape;817;p46"/>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46"/>
          <p:cNvGrpSpPr/>
          <p:nvPr/>
        </p:nvGrpSpPr>
        <p:grpSpPr>
          <a:xfrm flipH="1">
            <a:off x="5875692" y="285902"/>
            <a:ext cx="2956954" cy="4721744"/>
            <a:chOff x="4479125" y="1041049"/>
            <a:chExt cx="935952" cy="1494601"/>
          </a:xfrm>
        </p:grpSpPr>
        <p:sp>
          <p:nvSpPr>
            <p:cNvPr id="820" name="Google Shape;820;p46"/>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6"/>
          <p:cNvGrpSpPr/>
          <p:nvPr/>
        </p:nvGrpSpPr>
        <p:grpSpPr>
          <a:xfrm>
            <a:off x="7880579" y="371505"/>
            <a:ext cx="543432" cy="741197"/>
            <a:chOff x="2878829" y="3023092"/>
            <a:chExt cx="543432" cy="741197"/>
          </a:xfrm>
        </p:grpSpPr>
        <p:sp>
          <p:nvSpPr>
            <p:cNvPr id="825" name="Google Shape;825;p4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6"/>
          <p:cNvGrpSpPr/>
          <p:nvPr/>
        </p:nvGrpSpPr>
        <p:grpSpPr>
          <a:xfrm>
            <a:off x="449509" y="1404755"/>
            <a:ext cx="541000" cy="741197"/>
            <a:chOff x="1148622" y="1207755"/>
            <a:chExt cx="541000" cy="741197"/>
          </a:xfrm>
        </p:grpSpPr>
        <p:sp>
          <p:nvSpPr>
            <p:cNvPr id="850" name="Google Shape;850;p46"/>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6"/>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6"/>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6"/>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6"/>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6"/>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6"/>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6"/>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6"/>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6"/>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6"/>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6"/>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6"/>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6"/>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6"/>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6"/>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6"/>
          <p:cNvGrpSpPr/>
          <p:nvPr/>
        </p:nvGrpSpPr>
        <p:grpSpPr>
          <a:xfrm>
            <a:off x="3536854" y="4132455"/>
            <a:ext cx="543432" cy="741197"/>
            <a:chOff x="2878829" y="3023092"/>
            <a:chExt cx="543432" cy="741197"/>
          </a:xfrm>
        </p:grpSpPr>
        <p:sp>
          <p:nvSpPr>
            <p:cNvPr id="875" name="Google Shape;875;p4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2CD3C-A8D5-F680-90DC-0DFEAB5B69A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6236666-45D3-2CD1-4B62-80667172D726}"/>
              </a:ext>
            </a:extLst>
          </p:cNvPr>
          <p:cNvPicPr>
            <a:picLocks noChangeAspect="1"/>
          </p:cNvPicPr>
          <p:nvPr/>
        </p:nvPicPr>
        <p:blipFill>
          <a:blip r:embed="rId2"/>
          <a:stretch>
            <a:fillRect/>
          </a:stretch>
        </p:blipFill>
        <p:spPr>
          <a:xfrm>
            <a:off x="1" y="0"/>
            <a:ext cx="9144000" cy="5143499"/>
          </a:xfrm>
          <a:prstGeom prst="rect">
            <a:avLst/>
          </a:prstGeom>
        </p:spPr>
      </p:pic>
    </p:spTree>
    <p:extLst>
      <p:ext uri="{BB962C8B-B14F-4D97-AF65-F5344CB8AC3E}">
        <p14:creationId xmlns:p14="http://schemas.microsoft.com/office/powerpoint/2010/main" val="3774620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0"/>
        <p:cNvGrpSpPr/>
        <p:nvPr/>
      </p:nvGrpSpPr>
      <p:grpSpPr>
        <a:xfrm>
          <a:off x="0" y="0"/>
          <a:ext cx="0" cy="0"/>
          <a:chOff x="0" y="0"/>
          <a:chExt cx="0" cy="0"/>
        </a:xfrm>
      </p:grpSpPr>
      <p:sp>
        <p:nvSpPr>
          <p:cNvPr id="491" name="Google Shape;491;p41"/>
          <p:cNvSpPr txBox="1">
            <a:spLocks noGrp="1"/>
          </p:cNvSpPr>
          <p:nvPr>
            <p:ph type="body" idx="1"/>
          </p:nvPr>
        </p:nvSpPr>
        <p:spPr>
          <a:xfrm>
            <a:off x="5182400" y="3089225"/>
            <a:ext cx="3241500" cy="1479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800" dirty="0"/>
              <a:t>Computer Memory</a:t>
            </a:r>
            <a:endParaRPr sz="4800" dirty="0"/>
          </a:p>
        </p:txBody>
      </p:sp>
      <p:grpSp>
        <p:nvGrpSpPr>
          <p:cNvPr id="492" name="Google Shape;492;p41"/>
          <p:cNvGrpSpPr/>
          <p:nvPr/>
        </p:nvGrpSpPr>
        <p:grpSpPr>
          <a:xfrm>
            <a:off x="358655" y="791300"/>
            <a:ext cx="8426679" cy="3017474"/>
            <a:chOff x="1890971" y="1585959"/>
            <a:chExt cx="2169979" cy="777039"/>
          </a:xfrm>
        </p:grpSpPr>
        <p:sp>
          <p:nvSpPr>
            <p:cNvPr id="493" name="Google Shape;493;p41"/>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1"/>
            <p:cNvSpPr/>
            <p:nvPr/>
          </p:nvSpPr>
          <p:spPr>
            <a:xfrm>
              <a:off x="3880077" y="1585959"/>
              <a:ext cx="22771" cy="2277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1"/>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07166-8BFA-E6D0-476B-4D6384B7A7CD}"/>
              </a:ext>
            </a:extLst>
          </p:cNvPr>
          <p:cNvSpPr>
            <a:spLocks noGrp="1"/>
          </p:cNvSpPr>
          <p:nvPr>
            <p:ph type="title"/>
          </p:nvPr>
        </p:nvSpPr>
        <p:spPr/>
        <p:txBody>
          <a:bodyPr/>
          <a:lstStyle/>
          <a:p>
            <a:pPr algn="ctr"/>
            <a:r>
              <a:rPr lang="en-US" sz="4400" dirty="0">
                <a:latin typeface="Algerian" panose="04020705040A02060702" pitchFamily="82" charset="0"/>
              </a:rPr>
              <a:t>AGENDA</a:t>
            </a:r>
          </a:p>
        </p:txBody>
      </p:sp>
      <p:sp>
        <p:nvSpPr>
          <p:cNvPr id="3" name="Subtitle 2">
            <a:extLst>
              <a:ext uri="{FF2B5EF4-FFF2-40B4-BE49-F238E27FC236}">
                <a16:creationId xmlns:a16="http://schemas.microsoft.com/office/drawing/2014/main" id="{C489CA94-0997-0A0A-C18B-5FC9F1BF18F5}"/>
              </a:ext>
            </a:extLst>
          </p:cNvPr>
          <p:cNvSpPr>
            <a:spLocks noGrp="1"/>
          </p:cNvSpPr>
          <p:nvPr>
            <p:ph type="subTitle" idx="1"/>
          </p:nvPr>
        </p:nvSpPr>
        <p:spPr/>
        <p:txBody>
          <a:bodyPr/>
          <a:lstStyle/>
          <a:p>
            <a:r>
              <a:rPr lang="en-US" sz="2800" dirty="0"/>
              <a:t>1</a:t>
            </a:r>
            <a:r>
              <a:rPr lang="en-US" dirty="0"/>
              <a:t>.</a:t>
            </a:r>
          </a:p>
        </p:txBody>
      </p:sp>
      <p:sp>
        <p:nvSpPr>
          <p:cNvPr id="4" name="Subtitle 3">
            <a:extLst>
              <a:ext uri="{FF2B5EF4-FFF2-40B4-BE49-F238E27FC236}">
                <a16:creationId xmlns:a16="http://schemas.microsoft.com/office/drawing/2014/main" id="{53715010-2A85-2DC6-49A5-01D6C2392E64}"/>
              </a:ext>
            </a:extLst>
          </p:cNvPr>
          <p:cNvSpPr>
            <a:spLocks noGrp="1"/>
          </p:cNvSpPr>
          <p:nvPr>
            <p:ph type="subTitle" idx="2"/>
          </p:nvPr>
        </p:nvSpPr>
        <p:spPr>
          <a:xfrm>
            <a:off x="309093" y="2658627"/>
            <a:ext cx="2727907" cy="798600"/>
          </a:xfrm>
        </p:spPr>
        <p:txBody>
          <a:bodyPr/>
          <a:lstStyle/>
          <a:p>
            <a:r>
              <a:rPr lang="en-US" sz="2800" b="1" dirty="0"/>
              <a:t>Understand types of memory;</a:t>
            </a:r>
          </a:p>
        </p:txBody>
      </p:sp>
      <p:sp>
        <p:nvSpPr>
          <p:cNvPr id="5" name="Subtitle 4">
            <a:extLst>
              <a:ext uri="{FF2B5EF4-FFF2-40B4-BE49-F238E27FC236}">
                <a16:creationId xmlns:a16="http://schemas.microsoft.com/office/drawing/2014/main" id="{CD926F4D-9E7C-A177-8492-54C82C1C4363}"/>
              </a:ext>
            </a:extLst>
          </p:cNvPr>
          <p:cNvSpPr>
            <a:spLocks noGrp="1"/>
          </p:cNvSpPr>
          <p:nvPr>
            <p:ph type="subTitle" idx="3"/>
          </p:nvPr>
        </p:nvSpPr>
        <p:spPr/>
        <p:txBody>
          <a:bodyPr/>
          <a:lstStyle/>
          <a:p>
            <a:r>
              <a:rPr lang="en-US" sz="2800" dirty="0"/>
              <a:t>2. </a:t>
            </a:r>
          </a:p>
        </p:txBody>
      </p:sp>
      <p:sp>
        <p:nvSpPr>
          <p:cNvPr id="6" name="Subtitle 5">
            <a:extLst>
              <a:ext uri="{FF2B5EF4-FFF2-40B4-BE49-F238E27FC236}">
                <a16:creationId xmlns:a16="http://schemas.microsoft.com/office/drawing/2014/main" id="{9CDC2595-D11C-3AD8-9AC0-E36639172ADE}"/>
              </a:ext>
            </a:extLst>
          </p:cNvPr>
          <p:cNvSpPr>
            <a:spLocks noGrp="1"/>
          </p:cNvSpPr>
          <p:nvPr>
            <p:ph type="subTitle" idx="4"/>
          </p:nvPr>
        </p:nvSpPr>
        <p:spPr>
          <a:xfrm>
            <a:off x="2794715" y="2658626"/>
            <a:ext cx="3312185" cy="1335823"/>
          </a:xfrm>
        </p:spPr>
        <p:txBody>
          <a:bodyPr/>
          <a:lstStyle/>
          <a:p>
            <a:r>
              <a:rPr lang="en-US" sz="2800" b="1" dirty="0">
                <a:latin typeface="Times New Roman" panose="02020603050405020304" pitchFamily="18" charset="0"/>
                <a:ea typeface="Times New Roman" panose="02020603050405020304" pitchFamily="18" charset="0"/>
                <a:cs typeface="Times New Roman" panose="02020603050405020304" pitchFamily="18" charset="0"/>
              </a:rPr>
              <a:t>S</a:t>
            </a: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peak about troubleshooting in computer memory;</a:t>
            </a:r>
            <a:endParaRPr lang="en-US" sz="28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7" name="Subtitle 6">
            <a:extLst>
              <a:ext uri="{FF2B5EF4-FFF2-40B4-BE49-F238E27FC236}">
                <a16:creationId xmlns:a16="http://schemas.microsoft.com/office/drawing/2014/main" id="{1263F132-1C56-D613-7A93-5F66B3B79ACD}"/>
              </a:ext>
            </a:extLst>
          </p:cNvPr>
          <p:cNvSpPr>
            <a:spLocks noGrp="1"/>
          </p:cNvSpPr>
          <p:nvPr>
            <p:ph type="subTitle" idx="5"/>
          </p:nvPr>
        </p:nvSpPr>
        <p:spPr/>
        <p:txBody>
          <a:bodyPr/>
          <a:lstStyle/>
          <a:p>
            <a:r>
              <a:rPr lang="en-US" sz="2800" dirty="0"/>
              <a:t>3. </a:t>
            </a:r>
          </a:p>
        </p:txBody>
      </p:sp>
      <p:sp>
        <p:nvSpPr>
          <p:cNvPr id="8" name="Subtitle 7">
            <a:extLst>
              <a:ext uri="{FF2B5EF4-FFF2-40B4-BE49-F238E27FC236}">
                <a16:creationId xmlns:a16="http://schemas.microsoft.com/office/drawing/2014/main" id="{00F9C034-2A69-85A2-429A-A257C24BC2AA}"/>
              </a:ext>
            </a:extLst>
          </p:cNvPr>
          <p:cNvSpPr>
            <a:spLocks noGrp="1"/>
          </p:cNvSpPr>
          <p:nvPr>
            <p:ph type="subTitle" idx="6"/>
          </p:nvPr>
        </p:nvSpPr>
        <p:spPr>
          <a:xfrm>
            <a:off x="5831817" y="2658627"/>
            <a:ext cx="3312184" cy="798600"/>
          </a:xfrm>
        </p:spPr>
        <p:txBody>
          <a:bodyPr/>
          <a:lstStyle/>
          <a:p>
            <a:r>
              <a:rPr lang="en-US" sz="2800" b="1" dirty="0"/>
              <a:t>Use imperative sentences to give instructions.</a:t>
            </a:r>
          </a:p>
        </p:txBody>
      </p:sp>
    </p:spTree>
    <p:extLst>
      <p:ext uri="{BB962C8B-B14F-4D97-AF65-F5344CB8AC3E}">
        <p14:creationId xmlns:p14="http://schemas.microsoft.com/office/powerpoint/2010/main" val="622834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4DF0-8F18-BB8F-6769-229C8F8F913A}"/>
              </a:ext>
            </a:extLst>
          </p:cNvPr>
          <p:cNvSpPr>
            <a:spLocks noGrp="1"/>
          </p:cNvSpPr>
          <p:nvPr>
            <p:ph type="title"/>
          </p:nvPr>
        </p:nvSpPr>
        <p:spPr>
          <a:xfrm>
            <a:off x="719599" y="0"/>
            <a:ext cx="7704401" cy="1112700"/>
          </a:xfrm>
        </p:spPr>
        <p:txBody>
          <a:bodyPr/>
          <a:lstStyle/>
          <a:p>
            <a:pPr algn="ctr"/>
            <a:r>
              <a:rPr lang="en-US" sz="3600" kern="100" dirty="0">
                <a:effectLst/>
                <a:latin typeface="Algerian" panose="04020705040A02060702" pitchFamily="82" charset="0"/>
                <a:ea typeface="Times New Roman" panose="02020603050405020304" pitchFamily="18" charset="0"/>
                <a:cs typeface="Times New Roman" panose="02020603050405020304" pitchFamily="18" charset="0"/>
              </a:rPr>
              <a:t>Let’s talk!</a:t>
            </a:r>
            <a:br>
              <a:rPr lang="en-US" sz="3600" kern="100" dirty="0">
                <a:effectLst/>
                <a:latin typeface="Algerian" panose="04020705040A02060702" pitchFamily="82" charset="0"/>
                <a:ea typeface="Calibri" panose="020F0502020204030204" pitchFamily="34" charset="0"/>
                <a:cs typeface="Times New Roman" panose="02020603050405020304" pitchFamily="18" charset="0"/>
              </a:rPr>
            </a:br>
            <a:endParaRPr lang="en-US" sz="3600" dirty="0">
              <a:latin typeface="Algerian" panose="04020705040A02060702" pitchFamily="82" charset="0"/>
            </a:endParaRPr>
          </a:p>
        </p:txBody>
      </p:sp>
      <p:sp>
        <p:nvSpPr>
          <p:cNvPr id="3" name="Subtitle 2">
            <a:extLst>
              <a:ext uri="{FF2B5EF4-FFF2-40B4-BE49-F238E27FC236}">
                <a16:creationId xmlns:a16="http://schemas.microsoft.com/office/drawing/2014/main" id="{D4866A5B-4E0B-65A0-A452-5CCB60AF510E}"/>
              </a:ext>
            </a:extLst>
          </p:cNvPr>
          <p:cNvSpPr>
            <a:spLocks noGrp="1"/>
          </p:cNvSpPr>
          <p:nvPr>
            <p:ph type="subTitle" idx="1"/>
          </p:nvPr>
        </p:nvSpPr>
        <p:spPr>
          <a:xfrm>
            <a:off x="719599" y="1326524"/>
            <a:ext cx="4367555" cy="1421901"/>
          </a:xfrm>
        </p:spPr>
        <p:txBody>
          <a:bodyPr/>
          <a:lstStyle/>
          <a:p>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How has increased computer memory changed business?</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7" name="Subtitle 6">
            <a:extLst>
              <a:ext uri="{FF2B5EF4-FFF2-40B4-BE49-F238E27FC236}">
                <a16:creationId xmlns:a16="http://schemas.microsoft.com/office/drawing/2014/main" id="{3D9F5538-9E01-8567-4BA9-557B6C447D91}"/>
              </a:ext>
            </a:extLst>
          </p:cNvPr>
          <p:cNvSpPr>
            <a:spLocks noGrp="1"/>
          </p:cNvSpPr>
          <p:nvPr>
            <p:ph type="subTitle" idx="5"/>
          </p:nvPr>
        </p:nvSpPr>
        <p:spPr>
          <a:xfrm>
            <a:off x="4984124" y="1326524"/>
            <a:ext cx="4159876" cy="1421901"/>
          </a:xfrm>
        </p:spPr>
        <p:txBody>
          <a:bodyPr/>
          <a:lstStyle/>
          <a:p>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2. When do people need to add more computer memory?</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10" name="Picture 9">
            <a:extLst>
              <a:ext uri="{FF2B5EF4-FFF2-40B4-BE49-F238E27FC236}">
                <a16:creationId xmlns:a16="http://schemas.microsoft.com/office/drawing/2014/main" id="{6931893A-2442-2505-17E3-B814D003760D}"/>
              </a:ext>
            </a:extLst>
          </p:cNvPr>
          <p:cNvPicPr>
            <a:picLocks noChangeAspect="1"/>
          </p:cNvPicPr>
          <p:nvPr/>
        </p:nvPicPr>
        <p:blipFill>
          <a:blip r:embed="rId2"/>
          <a:stretch>
            <a:fillRect/>
          </a:stretch>
        </p:blipFill>
        <p:spPr>
          <a:xfrm>
            <a:off x="1339403" y="2571750"/>
            <a:ext cx="6722772" cy="2283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23664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34"/>
        <p:cNvGrpSpPr/>
        <p:nvPr/>
      </p:nvGrpSpPr>
      <p:grpSpPr>
        <a:xfrm>
          <a:off x="0" y="0"/>
          <a:ext cx="0" cy="0"/>
          <a:chOff x="0" y="0"/>
          <a:chExt cx="0" cy="0"/>
        </a:xfrm>
      </p:grpSpPr>
      <p:sp>
        <p:nvSpPr>
          <p:cNvPr id="1636" name="Google Shape;1636;p55"/>
          <p:cNvSpPr txBox="1">
            <a:spLocks noGrp="1"/>
          </p:cNvSpPr>
          <p:nvPr>
            <p:ph type="title" idx="2"/>
          </p:nvPr>
        </p:nvSpPr>
        <p:spPr>
          <a:xfrm>
            <a:off x="141668" y="1"/>
            <a:ext cx="8757633" cy="1875046"/>
          </a:xfrm>
          <a:prstGeom prst="rect">
            <a:avLst/>
          </a:prstGeom>
        </p:spPr>
        <p:txBody>
          <a:bodyPr spcFirstLastPara="1" wrap="square" lIns="91425" tIns="91425" rIns="91425" bIns="91425" anchor="t" anchorCtr="0">
            <a:noAutofit/>
          </a:bodyPr>
          <a:lstStyle/>
          <a:p>
            <a:pPr>
              <a:buClr>
                <a:schemeClr val="dk1"/>
              </a:buClr>
              <a:buSzPts val="1100"/>
            </a:pPr>
            <a:r>
              <a:rPr lang="en-US" dirty="0">
                <a:latin typeface="Algerian" panose="04020705040A02060702" pitchFamily="82" charset="0"/>
              </a:rPr>
              <a:t>Watch the video about computer memory and find an answer to the question on how  computer memory works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dirty="0">
              <a:latin typeface="Algerian" panose="04020705040A02060702" pitchFamily="82" charset="0"/>
            </a:endParaRPr>
          </a:p>
          <a:p>
            <a:pPr marL="0" lvl="0" indent="0" algn="ctr" rtl="0">
              <a:spcBef>
                <a:spcPts val="0"/>
              </a:spcBef>
              <a:spcAft>
                <a:spcPts val="0"/>
              </a:spcAft>
              <a:buNone/>
            </a:pPr>
            <a:endParaRPr dirty="0"/>
          </a:p>
        </p:txBody>
      </p:sp>
      <p:grpSp>
        <p:nvGrpSpPr>
          <p:cNvPr id="1637" name="Google Shape;1637;p55"/>
          <p:cNvGrpSpPr/>
          <p:nvPr/>
        </p:nvGrpSpPr>
        <p:grpSpPr>
          <a:xfrm rot="-5400000">
            <a:off x="4548073" y="2564913"/>
            <a:ext cx="80672" cy="2278871"/>
            <a:chOff x="240800" y="2433546"/>
            <a:chExt cx="14075" cy="423354"/>
          </a:xfrm>
        </p:grpSpPr>
        <p:sp>
          <p:nvSpPr>
            <p:cNvPr id="1638" name="Google Shape;1638;p55"/>
            <p:cNvSpPr/>
            <p:nvPr/>
          </p:nvSpPr>
          <p:spPr>
            <a:xfrm>
              <a:off x="241875" y="2433546"/>
              <a:ext cx="11398" cy="316940"/>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55"/>
          <p:cNvGrpSpPr/>
          <p:nvPr/>
        </p:nvGrpSpPr>
        <p:grpSpPr>
          <a:xfrm rot="5400000">
            <a:off x="2989548" y="-543524"/>
            <a:ext cx="3513871" cy="6826313"/>
            <a:chOff x="4479125" y="1041049"/>
            <a:chExt cx="1112231" cy="2160773"/>
          </a:xfrm>
        </p:grpSpPr>
        <p:sp>
          <p:nvSpPr>
            <p:cNvPr id="1643" name="Google Shape;1643;p55"/>
            <p:cNvSpPr/>
            <p:nvPr/>
          </p:nvSpPr>
          <p:spPr>
            <a:xfrm>
              <a:off x="4706662" y="3125434"/>
              <a:ext cx="77326" cy="76388"/>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5561040" y="2431326"/>
              <a:ext cx="30316" cy="29415"/>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55"/>
          <p:cNvGrpSpPr/>
          <p:nvPr/>
        </p:nvGrpSpPr>
        <p:grpSpPr>
          <a:xfrm>
            <a:off x="7880579" y="1374680"/>
            <a:ext cx="543432" cy="741197"/>
            <a:chOff x="2878829" y="3023092"/>
            <a:chExt cx="543432" cy="741197"/>
          </a:xfrm>
        </p:grpSpPr>
        <p:sp>
          <p:nvSpPr>
            <p:cNvPr id="1648" name="Google Shape;164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55"/>
          <p:cNvGrpSpPr/>
          <p:nvPr/>
        </p:nvGrpSpPr>
        <p:grpSpPr>
          <a:xfrm>
            <a:off x="449509" y="368055"/>
            <a:ext cx="541000" cy="741197"/>
            <a:chOff x="1148622" y="1207755"/>
            <a:chExt cx="541000" cy="741197"/>
          </a:xfrm>
        </p:grpSpPr>
        <p:sp>
          <p:nvSpPr>
            <p:cNvPr id="1673" name="Google Shape;1673;p5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55"/>
          <p:cNvGrpSpPr/>
          <p:nvPr/>
        </p:nvGrpSpPr>
        <p:grpSpPr>
          <a:xfrm>
            <a:off x="7285354" y="4606955"/>
            <a:ext cx="543432" cy="741197"/>
            <a:chOff x="2878829" y="3023092"/>
            <a:chExt cx="543432" cy="741197"/>
          </a:xfrm>
        </p:grpSpPr>
        <p:sp>
          <p:nvSpPr>
            <p:cNvPr id="1698" name="Google Shape;1698;p5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Storage vs. Memory_ What's the Difference_">
            <a:hlinkClick r:id="" action="ppaction://media"/>
            <a:extLst>
              <a:ext uri="{FF2B5EF4-FFF2-40B4-BE49-F238E27FC236}">
                <a16:creationId xmlns:a16="http://schemas.microsoft.com/office/drawing/2014/main" id="{CE0D3B9E-5762-25CE-2034-AEF87C4470C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228" y="1374680"/>
            <a:ext cx="9103772" cy="372920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8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0"/>
        <p:cNvGrpSpPr/>
        <p:nvPr/>
      </p:nvGrpSpPr>
      <p:grpSpPr>
        <a:xfrm>
          <a:off x="0" y="0"/>
          <a:ext cx="0" cy="0"/>
          <a:chOff x="0" y="0"/>
          <a:chExt cx="0" cy="0"/>
        </a:xfrm>
      </p:grpSpPr>
      <p:sp>
        <p:nvSpPr>
          <p:cNvPr id="1001" name="Google Shape;1001;p48"/>
          <p:cNvSpPr txBox="1">
            <a:spLocks noGrp="1"/>
          </p:cNvSpPr>
          <p:nvPr>
            <p:ph type="title"/>
          </p:nvPr>
        </p:nvSpPr>
        <p:spPr>
          <a:xfrm>
            <a:off x="545805" y="1466605"/>
            <a:ext cx="8002201" cy="2897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latin typeface="Algerian" panose="04020705040A02060702" pitchFamily="82" charset="0"/>
              </a:rPr>
              <a:t>        Let’s boost your vocabulary! </a:t>
            </a:r>
            <a:br>
              <a:rPr lang="en-US" sz="3200" dirty="0">
                <a:latin typeface="Algerian" panose="04020705040A02060702" pitchFamily="82" charset="0"/>
              </a:rPr>
            </a:br>
            <a:br>
              <a:rPr lang="en-US" sz="2400" dirty="0"/>
            </a:br>
            <a:endParaRPr sz="2000" dirty="0"/>
          </a:p>
        </p:txBody>
      </p:sp>
      <p:sp>
        <p:nvSpPr>
          <p:cNvPr id="1002" name="Google Shape;1002;p48"/>
          <p:cNvSpPr txBox="1">
            <a:spLocks noGrp="1"/>
          </p:cNvSpPr>
          <p:nvPr>
            <p:ph type="body" idx="1"/>
          </p:nvPr>
        </p:nvSpPr>
        <p:spPr>
          <a:xfrm>
            <a:off x="469623" y="1234327"/>
            <a:ext cx="4882754" cy="2583548"/>
          </a:xfrm>
          <a:prstGeom prst="rect">
            <a:avLst/>
          </a:prstGeom>
        </p:spPr>
        <p:txBody>
          <a:bodyPr spcFirstLastPara="1" wrap="square" lIns="91425" tIns="91425" rIns="91425" bIns="91425" anchor="t" anchorCtr="0">
            <a:noAutofit/>
          </a:bodyPr>
          <a:lstStyle/>
          <a:p>
            <a:pPr marL="342900" lvl="0" indent="-342900" algn="l">
              <a:spcAft>
                <a:spcPts val="1600"/>
              </a:spcAft>
              <a:buAutoNum type="arabicPeriod"/>
            </a:pPr>
            <a:r>
              <a:rPr lang="en-US" b="1" dirty="0"/>
              <a:t>SIMMs</a:t>
            </a:r>
            <a:r>
              <a:rPr lang="en-US" dirty="0"/>
              <a:t> – Single Inline Memory Module is an older type of memory module. It sends up to 32 bits of data to CPU. </a:t>
            </a:r>
          </a:p>
          <a:p>
            <a:pPr marL="342900" lvl="0" indent="-342900" algn="l">
              <a:spcAft>
                <a:spcPts val="1600"/>
              </a:spcAft>
              <a:buAutoNum type="arabicPeriod"/>
            </a:pPr>
            <a:r>
              <a:rPr lang="en-US" b="1" dirty="0"/>
              <a:t>DIMMs –</a:t>
            </a:r>
            <a:r>
              <a:rPr lang="en-US" dirty="0"/>
              <a:t> Dual Inline Memory Module is a newer type of memory module. It sends 64 bits of data to the CPU. </a:t>
            </a:r>
          </a:p>
          <a:p>
            <a:pPr marL="342900" lvl="0" indent="-342900" algn="l">
              <a:spcAft>
                <a:spcPts val="1600"/>
              </a:spcAft>
              <a:buAutoNum type="arabicPeriod"/>
            </a:pPr>
            <a:r>
              <a:rPr lang="en-US" b="1" dirty="0"/>
              <a:t>Bus speed </a:t>
            </a:r>
            <a:r>
              <a:rPr lang="en-US" dirty="0"/>
              <a:t>– a computer’s bus speed measures how many times the CPU can access a group of bits per second. This is measured in </a:t>
            </a:r>
            <a:r>
              <a:rPr lang="en-US" dirty="0" err="1"/>
              <a:t>MHz.</a:t>
            </a:r>
            <a:br>
              <a:rPr lang="en-US" dirty="0"/>
            </a:br>
            <a:endParaRPr dirty="0"/>
          </a:p>
        </p:txBody>
      </p:sp>
      <p:grpSp>
        <p:nvGrpSpPr>
          <p:cNvPr id="1003" name="Google Shape;1003;p48"/>
          <p:cNvGrpSpPr/>
          <p:nvPr/>
        </p:nvGrpSpPr>
        <p:grpSpPr>
          <a:xfrm>
            <a:off x="7880579" y="3424480"/>
            <a:ext cx="543432" cy="741197"/>
            <a:chOff x="2878829" y="3023092"/>
            <a:chExt cx="543432" cy="741197"/>
          </a:xfrm>
        </p:grpSpPr>
        <p:sp>
          <p:nvSpPr>
            <p:cNvPr id="1004" name="Google Shape;1004;p4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48"/>
          <p:cNvGrpSpPr/>
          <p:nvPr/>
        </p:nvGrpSpPr>
        <p:grpSpPr>
          <a:xfrm>
            <a:off x="449509" y="368055"/>
            <a:ext cx="541000" cy="741197"/>
            <a:chOff x="1148622" y="1207755"/>
            <a:chExt cx="541000" cy="741197"/>
          </a:xfrm>
        </p:grpSpPr>
        <p:sp>
          <p:nvSpPr>
            <p:cNvPr id="1029" name="Google Shape;1029;p48"/>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8"/>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8"/>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8"/>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8"/>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8"/>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8"/>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8"/>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8"/>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8"/>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8"/>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8"/>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8"/>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8"/>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8"/>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8"/>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8"/>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8"/>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8"/>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8"/>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8"/>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8"/>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8"/>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8"/>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48"/>
          <p:cNvGrpSpPr/>
          <p:nvPr/>
        </p:nvGrpSpPr>
        <p:grpSpPr>
          <a:xfrm>
            <a:off x="396318" y="853682"/>
            <a:ext cx="8426679" cy="3715181"/>
            <a:chOff x="396318" y="442532"/>
            <a:chExt cx="8426679" cy="3715181"/>
          </a:xfrm>
        </p:grpSpPr>
        <p:sp>
          <p:nvSpPr>
            <p:cNvPr id="1054" name="Google Shape;1054;p48"/>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8"/>
            <p:cNvSpPr/>
            <p:nvPr/>
          </p:nvSpPr>
          <p:spPr>
            <a:xfrm>
              <a:off x="8462088" y="4071892"/>
              <a:ext cx="85918" cy="8582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8"/>
            <p:cNvSpPr/>
            <p:nvPr/>
          </p:nvSpPr>
          <p:spPr>
            <a:xfrm>
              <a:off x="396318"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8"/>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4" descr="What Is SIMM (Single In-Line Memory Module)? - Technipages">
            <a:extLst>
              <a:ext uri="{FF2B5EF4-FFF2-40B4-BE49-F238E27FC236}">
                <a16:creationId xmlns:a16="http://schemas.microsoft.com/office/drawing/2014/main" id="{BBD6C888-8446-44B1-A0D9-CCB8CCC95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8925" y="1005825"/>
            <a:ext cx="2429183" cy="1266825"/>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0" name="Picture 8" descr="Dimm Ram, Dual Inline Memory Module, Dynamic Random Access Memory Circuits  For Pc Stock Photo, Picture And Royalty Free Image. Image 27629318.">
            <a:extLst>
              <a:ext uri="{FF2B5EF4-FFF2-40B4-BE49-F238E27FC236}">
                <a16:creationId xmlns:a16="http://schemas.microsoft.com/office/drawing/2014/main" id="{8B8C7E6E-B50B-4B5C-9619-9BAF6EB87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8892" y="2293972"/>
            <a:ext cx="2098789" cy="146338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1" name="Picture 10" descr="Bus Speed | HowStuffWorks">
            <a:extLst>
              <a:ext uri="{FF2B5EF4-FFF2-40B4-BE49-F238E27FC236}">
                <a16:creationId xmlns:a16="http://schemas.microsoft.com/office/drawing/2014/main" id="{E80AF2F8-33C2-452F-AED0-B106759713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2190" y="3415347"/>
            <a:ext cx="2179362" cy="169263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5"/>
        <p:cNvGrpSpPr/>
        <p:nvPr/>
      </p:nvGrpSpPr>
      <p:grpSpPr>
        <a:xfrm>
          <a:off x="0" y="0"/>
          <a:ext cx="0" cy="0"/>
          <a:chOff x="0" y="0"/>
          <a:chExt cx="0" cy="0"/>
        </a:xfrm>
      </p:grpSpPr>
      <p:sp>
        <p:nvSpPr>
          <p:cNvPr id="666" name="Google Shape;666;p4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lgerian" panose="04020705040A02060702" pitchFamily="82" charset="0"/>
              </a:rPr>
              <a:t>Computer Memory</a:t>
            </a:r>
            <a:endParaRPr dirty="0">
              <a:latin typeface="Algerian" panose="04020705040A02060702" pitchFamily="82" charset="0"/>
            </a:endParaRPr>
          </a:p>
        </p:txBody>
      </p:sp>
      <p:pic>
        <p:nvPicPr>
          <p:cNvPr id="667" name="Google Shape;667;p44" title="Gráfico">
            <a:hlinkClick r:id="rId4"/>
          </p:cNvPr>
          <p:cNvPicPr preferRelativeResize="0"/>
          <p:nvPr/>
        </p:nvPicPr>
        <p:blipFill>
          <a:blip r:embed="rId5">
            <a:alphaModFix/>
          </a:blip>
          <a:stretch>
            <a:fillRect/>
          </a:stretch>
        </p:blipFill>
        <p:spPr>
          <a:xfrm>
            <a:off x="355221" y="832277"/>
            <a:ext cx="4609650" cy="3142251"/>
          </a:xfrm>
          <a:prstGeom prst="rect">
            <a:avLst/>
          </a:prstGeom>
          <a:noFill/>
          <a:ln>
            <a:noFill/>
          </a:ln>
        </p:spPr>
      </p:pic>
      <p:sp>
        <p:nvSpPr>
          <p:cNvPr id="669" name="Google Shape;669;p44"/>
          <p:cNvSpPr txBox="1"/>
          <p:nvPr/>
        </p:nvSpPr>
        <p:spPr>
          <a:xfrm>
            <a:off x="6116111" y="3386850"/>
            <a:ext cx="2307900" cy="56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a:solidFill>
                  <a:schemeClr val="lt1"/>
                </a:solidFill>
                <a:latin typeface="Raleway"/>
                <a:ea typeface="Raleway"/>
                <a:cs typeface="Raleway"/>
                <a:sym typeface="Raleway"/>
              </a:rPr>
              <a:t>Mercury is the closest planet to the Sun</a:t>
            </a:r>
            <a:endParaRPr>
              <a:solidFill>
                <a:schemeClr val="lt1"/>
              </a:solidFill>
              <a:latin typeface="Raleway"/>
              <a:ea typeface="Raleway"/>
              <a:cs typeface="Raleway"/>
              <a:sym typeface="Raleway"/>
            </a:endParaRPr>
          </a:p>
          <a:p>
            <a:pPr marL="0" lvl="0" indent="0" algn="l" rtl="0">
              <a:lnSpc>
                <a:spcPct val="100000"/>
              </a:lnSpc>
              <a:spcBef>
                <a:spcPts val="1600"/>
              </a:spcBef>
              <a:spcAft>
                <a:spcPts val="1600"/>
              </a:spcAft>
              <a:buNone/>
            </a:pPr>
            <a:endParaRPr>
              <a:solidFill>
                <a:schemeClr val="lt1"/>
              </a:solidFill>
              <a:latin typeface="Raleway"/>
              <a:ea typeface="Raleway"/>
              <a:cs typeface="Raleway"/>
              <a:sym typeface="Raleway"/>
            </a:endParaRPr>
          </a:p>
        </p:txBody>
      </p:sp>
      <p:sp>
        <p:nvSpPr>
          <p:cNvPr id="670" name="Google Shape;670;p44"/>
          <p:cNvSpPr txBox="1"/>
          <p:nvPr/>
        </p:nvSpPr>
        <p:spPr>
          <a:xfrm>
            <a:off x="6116100" y="2439548"/>
            <a:ext cx="2307900" cy="56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lt1"/>
                </a:solidFill>
                <a:latin typeface="Raleway"/>
                <a:ea typeface="Raleway"/>
                <a:cs typeface="Raleway"/>
                <a:sym typeface="Raleway"/>
              </a:rPr>
              <a:t>Venus has a beautiful name, but it’s terribly hot</a:t>
            </a:r>
            <a:endParaRPr>
              <a:solidFill>
                <a:schemeClr val="lt1"/>
              </a:solidFill>
              <a:latin typeface="Raleway"/>
              <a:ea typeface="Raleway"/>
              <a:cs typeface="Raleway"/>
              <a:sym typeface="Raleway"/>
            </a:endParaRPr>
          </a:p>
          <a:p>
            <a:pPr marL="0" lvl="0" indent="0" algn="l" rtl="0">
              <a:lnSpc>
                <a:spcPct val="100000"/>
              </a:lnSpc>
              <a:spcBef>
                <a:spcPts val="0"/>
              </a:spcBef>
              <a:spcAft>
                <a:spcPts val="0"/>
              </a:spcAft>
              <a:buNone/>
            </a:pPr>
            <a:endParaRPr>
              <a:solidFill>
                <a:schemeClr val="lt1"/>
              </a:solidFill>
              <a:latin typeface="Raleway"/>
              <a:ea typeface="Raleway"/>
              <a:cs typeface="Raleway"/>
              <a:sym typeface="Raleway"/>
            </a:endParaRPr>
          </a:p>
        </p:txBody>
      </p:sp>
      <p:sp>
        <p:nvSpPr>
          <p:cNvPr id="671" name="Google Shape;671;p44"/>
          <p:cNvSpPr txBox="1"/>
          <p:nvPr/>
        </p:nvSpPr>
        <p:spPr>
          <a:xfrm>
            <a:off x="5769150" y="1208824"/>
            <a:ext cx="2307900" cy="567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dirty="0">
                <a:solidFill>
                  <a:schemeClr val="lt1"/>
                </a:solidFill>
                <a:latin typeface="Raleway"/>
                <a:ea typeface="Raleway"/>
                <a:cs typeface="Raleway"/>
                <a:sym typeface="Raleway"/>
              </a:rPr>
              <a:t>Despite being red, Mars is a cold place</a:t>
            </a:r>
            <a:endParaRPr dirty="0">
              <a:solidFill>
                <a:schemeClr val="lt1"/>
              </a:solidFill>
              <a:latin typeface="Raleway"/>
              <a:ea typeface="Raleway"/>
              <a:cs typeface="Raleway"/>
              <a:sym typeface="Raleway"/>
            </a:endParaRPr>
          </a:p>
        </p:txBody>
      </p:sp>
      <p:pic>
        <p:nvPicPr>
          <p:cNvPr id="3" name="Picture 2">
            <a:extLst>
              <a:ext uri="{FF2B5EF4-FFF2-40B4-BE49-F238E27FC236}">
                <a16:creationId xmlns:a16="http://schemas.microsoft.com/office/drawing/2014/main" id="{20E4AEA6-30E0-4D8A-BBBB-5726F2F13832}"/>
              </a:ext>
            </a:extLst>
          </p:cNvPr>
          <p:cNvPicPr>
            <a:picLocks noChangeAspect="1"/>
          </p:cNvPicPr>
          <p:nvPr/>
        </p:nvPicPr>
        <p:blipFill>
          <a:blip r:embed="rId6"/>
          <a:stretch>
            <a:fillRect/>
          </a:stretch>
        </p:blipFill>
        <p:spPr>
          <a:xfrm>
            <a:off x="5039834" y="219740"/>
            <a:ext cx="3934046" cy="4713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4315A01E-CC04-5093-5C5C-D338498FB01C}"/>
              </a:ext>
            </a:extLst>
          </p:cNvPr>
          <p:cNvSpPr txBox="1"/>
          <p:nvPr/>
        </p:nvSpPr>
        <p:spPr>
          <a:xfrm>
            <a:off x="7018986" y="2099256"/>
            <a:ext cx="1058064" cy="307777"/>
          </a:xfrm>
          <a:prstGeom prst="rect">
            <a:avLst/>
          </a:prstGeom>
          <a:noFill/>
        </p:spPr>
        <p:txBody>
          <a:bodyPr wrap="square" rtlCol="0">
            <a:spAutoFit/>
          </a:bodyPr>
          <a:lstStyle/>
          <a:p>
            <a:r>
              <a:rPr lang="en-US" b="1" dirty="0">
                <a:solidFill>
                  <a:schemeClr val="accent4"/>
                </a:solidFill>
              </a:rPr>
              <a:t>bit size</a:t>
            </a:r>
          </a:p>
        </p:txBody>
      </p:sp>
      <p:sp>
        <p:nvSpPr>
          <p:cNvPr id="4" name="TextBox 3">
            <a:extLst>
              <a:ext uri="{FF2B5EF4-FFF2-40B4-BE49-F238E27FC236}">
                <a16:creationId xmlns:a16="http://schemas.microsoft.com/office/drawing/2014/main" id="{FFA8146E-D470-D208-7706-60D8E5F2B660}"/>
              </a:ext>
            </a:extLst>
          </p:cNvPr>
          <p:cNvSpPr txBox="1"/>
          <p:nvPr/>
        </p:nvSpPr>
        <p:spPr>
          <a:xfrm>
            <a:off x="7145779" y="2306828"/>
            <a:ext cx="1058063" cy="307777"/>
          </a:xfrm>
          <a:prstGeom prst="rect">
            <a:avLst/>
          </a:prstGeom>
          <a:noFill/>
        </p:spPr>
        <p:txBody>
          <a:bodyPr wrap="square" rtlCol="0">
            <a:spAutoFit/>
          </a:bodyPr>
          <a:lstStyle/>
          <a:p>
            <a:r>
              <a:rPr lang="en-US" b="1" dirty="0">
                <a:solidFill>
                  <a:srgbClr val="7030A0"/>
                </a:solidFill>
              </a:rPr>
              <a:t>bus speed</a:t>
            </a:r>
          </a:p>
        </p:txBody>
      </p:sp>
      <p:sp>
        <p:nvSpPr>
          <p:cNvPr id="5" name="TextBox 4">
            <a:extLst>
              <a:ext uri="{FF2B5EF4-FFF2-40B4-BE49-F238E27FC236}">
                <a16:creationId xmlns:a16="http://schemas.microsoft.com/office/drawing/2014/main" id="{C33770E3-3CAE-200B-0C30-D6E1FD015D7F}"/>
              </a:ext>
            </a:extLst>
          </p:cNvPr>
          <p:cNvSpPr txBox="1"/>
          <p:nvPr/>
        </p:nvSpPr>
        <p:spPr>
          <a:xfrm>
            <a:off x="5769150" y="3278029"/>
            <a:ext cx="1507413" cy="307777"/>
          </a:xfrm>
          <a:prstGeom prst="rect">
            <a:avLst/>
          </a:prstGeom>
          <a:noFill/>
        </p:spPr>
        <p:txBody>
          <a:bodyPr wrap="square" rtlCol="0">
            <a:spAutoFit/>
          </a:bodyPr>
          <a:lstStyle/>
          <a:p>
            <a:r>
              <a:rPr lang="en-US" b="1" dirty="0">
                <a:solidFill>
                  <a:schemeClr val="accent4">
                    <a:lumMod val="50000"/>
                  </a:schemeClr>
                </a:solidFill>
              </a:rPr>
              <a:t>hard drive</a:t>
            </a:r>
          </a:p>
        </p:txBody>
      </p:sp>
      <p:sp>
        <p:nvSpPr>
          <p:cNvPr id="6" name="TextBox 5">
            <a:extLst>
              <a:ext uri="{FF2B5EF4-FFF2-40B4-BE49-F238E27FC236}">
                <a16:creationId xmlns:a16="http://schemas.microsoft.com/office/drawing/2014/main" id="{14588B29-AE80-FF89-8DCC-15B2A2C12D3A}"/>
              </a:ext>
            </a:extLst>
          </p:cNvPr>
          <p:cNvSpPr txBox="1"/>
          <p:nvPr/>
        </p:nvSpPr>
        <p:spPr>
          <a:xfrm>
            <a:off x="7804597" y="3601161"/>
            <a:ext cx="619403" cy="307777"/>
          </a:xfrm>
          <a:prstGeom prst="rect">
            <a:avLst/>
          </a:prstGeom>
          <a:noFill/>
        </p:spPr>
        <p:txBody>
          <a:bodyPr wrap="square" rtlCol="0">
            <a:spAutoFit/>
          </a:bodyPr>
          <a:lstStyle/>
          <a:p>
            <a:r>
              <a:rPr lang="en-US" b="1" dirty="0">
                <a:solidFill>
                  <a:srgbClr val="0070C0"/>
                </a:solidFill>
              </a:rPr>
              <a:t>MB</a:t>
            </a:r>
          </a:p>
        </p:txBody>
      </p:sp>
      <p:sp>
        <p:nvSpPr>
          <p:cNvPr id="7" name="TextBox 6">
            <a:extLst>
              <a:ext uri="{FF2B5EF4-FFF2-40B4-BE49-F238E27FC236}">
                <a16:creationId xmlns:a16="http://schemas.microsoft.com/office/drawing/2014/main" id="{71AC468C-498B-EC48-2CE9-C588C3261126}"/>
              </a:ext>
            </a:extLst>
          </p:cNvPr>
          <p:cNvSpPr txBox="1"/>
          <p:nvPr/>
        </p:nvSpPr>
        <p:spPr>
          <a:xfrm>
            <a:off x="7018986" y="4134118"/>
            <a:ext cx="643944" cy="307777"/>
          </a:xfrm>
          <a:prstGeom prst="rect">
            <a:avLst/>
          </a:prstGeom>
          <a:noFill/>
        </p:spPr>
        <p:txBody>
          <a:bodyPr wrap="square" rtlCol="0">
            <a:spAutoFit/>
          </a:bodyPr>
          <a:lstStyle/>
          <a:p>
            <a:r>
              <a:rPr lang="en-US" b="1" dirty="0">
                <a:solidFill>
                  <a:srgbClr val="00B050"/>
                </a:solidFill>
              </a:rPr>
              <a:t>RAM</a:t>
            </a: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CEA15A-BB51-F2BE-36DD-B2DA76813B3C}"/>
              </a:ext>
            </a:extLst>
          </p:cNvPr>
          <p:cNvSpPr txBox="1"/>
          <p:nvPr/>
        </p:nvSpPr>
        <p:spPr>
          <a:xfrm>
            <a:off x="90151" y="1230507"/>
            <a:ext cx="8512935" cy="2246769"/>
          </a:xfrm>
          <a:prstGeom prst="rect">
            <a:avLst/>
          </a:prstGeom>
          <a:noFill/>
        </p:spPr>
        <p:txBody>
          <a:bodyPr wrap="square">
            <a:spAutoFit/>
          </a:bodyPr>
          <a:lstStyle/>
          <a:p>
            <a:r>
              <a:rPr lang="en-US" sz="2000" dirty="0">
                <a:solidFill>
                  <a:schemeClr val="bg1"/>
                </a:solidFill>
              </a:rPr>
              <a:t>A. where data that doesn’t fit in the RAM is stored ___________	</a:t>
            </a:r>
          </a:p>
          <a:p>
            <a:r>
              <a:rPr lang="en-US" sz="2000" dirty="0">
                <a:solidFill>
                  <a:schemeClr val="bg1"/>
                </a:solidFill>
              </a:rPr>
              <a:t>B. the main circuit board in a computer ____________	</a:t>
            </a:r>
          </a:p>
          <a:p>
            <a:r>
              <a:rPr lang="en-US" sz="2000" dirty="0">
                <a:solidFill>
                  <a:schemeClr val="bg1"/>
                </a:solidFill>
              </a:rPr>
              <a:t>C. a unit of measurement that measures the speed of a CPU _______	</a:t>
            </a:r>
          </a:p>
          <a:p>
            <a:r>
              <a:rPr lang="en-US" sz="2000" dirty="0">
                <a:solidFill>
                  <a:schemeClr val="bg1"/>
                </a:solidFill>
              </a:rPr>
              <a:t>D. a data storage method that stores data on the hard drive ________	</a:t>
            </a:r>
          </a:p>
          <a:p>
            <a:r>
              <a:rPr lang="en-US" sz="2000" dirty="0">
                <a:solidFill>
                  <a:schemeClr val="bg1"/>
                </a:solidFill>
              </a:rPr>
              <a:t>E. the smallest unit of computer data _____________	</a:t>
            </a:r>
          </a:p>
          <a:p>
            <a:r>
              <a:rPr lang="en-US" sz="2000" dirty="0">
                <a:solidFill>
                  <a:schemeClr val="bg1"/>
                </a:solidFill>
              </a:rPr>
              <a:t>F. a memory module that sends up to 32 bits of data to a CPU ______	</a:t>
            </a:r>
          </a:p>
          <a:p>
            <a:r>
              <a:rPr lang="en-US" sz="2000" dirty="0">
                <a:solidFill>
                  <a:schemeClr val="bg1"/>
                </a:solidFill>
              </a:rPr>
              <a:t>G. a memory module that sends up to 64 bits of data to a CPU ______	</a:t>
            </a:r>
          </a:p>
        </p:txBody>
      </p:sp>
      <p:graphicFrame>
        <p:nvGraphicFramePr>
          <p:cNvPr id="5" name="Table 4">
            <a:extLst>
              <a:ext uri="{FF2B5EF4-FFF2-40B4-BE49-F238E27FC236}">
                <a16:creationId xmlns:a16="http://schemas.microsoft.com/office/drawing/2014/main" id="{9E53B24F-B736-1A80-8405-321C78706E79}"/>
              </a:ext>
            </a:extLst>
          </p:cNvPr>
          <p:cNvGraphicFramePr>
            <a:graphicFrameLocks noGrp="1"/>
          </p:cNvGraphicFramePr>
          <p:nvPr>
            <p:extLst>
              <p:ext uri="{D42A27DB-BD31-4B8C-83A1-F6EECF244321}">
                <p14:modId xmlns:p14="http://schemas.microsoft.com/office/powerpoint/2010/main" val="3679991025"/>
              </p:ext>
            </p:extLst>
          </p:nvPr>
        </p:nvGraphicFramePr>
        <p:xfrm>
          <a:off x="631066" y="539750"/>
          <a:ext cx="7572775" cy="640080"/>
        </p:xfrm>
        <a:graphic>
          <a:graphicData uri="http://schemas.openxmlformats.org/drawingml/2006/table">
            <a:tbl>
              <a:tblPr firstRow="1" bandRow="1">
                <a:tableStyleId>{DE204557-73BF-49D9-8C5E-0D6F8871C2BE}</a:tableStyleId>
              </a:tblPr>
              <a:tblGrid>
                <a:gridCol w="753555">
                  <a:extLst>
                    <a:ext uri="{9D8B030D-6E8A-4147-A177-3AD203B41FA5}">
                      <a16:colId xmlns:a16="http://schemas.microsoft.com/office/drawing/2014/main" val="1395401485"/>
                    </a:ext>
                  </a:extLst>
                </a:gridCol>
                <a:gridCol w="948923">
                  <a:extLst>
                    <a:ext uri="{9D8B030D-6E8A-4147-A177-3AD203B41FA5}">
                      <a16:colId xmlns:a16="http://schemas.microsoft.com/office/drawing/2014/main" val="1035269763"/>
                    </a:ext>
                  </a:extLst>
                </a:gridCol>
                <a:gridCol w="865194">
                  <a:extLst>
                    <a:ext uri="{9D8B030D-6E8A-4147-A177-3AD203B41FA5}">
                      <a16:colId xmlns:a16="http://schemas.microsoft.com/office/drawing/2014/main" val="2519858291"/>
                    </a:ext>
                  </a:extLst>
                </a:gridCol>
                <a:gridCol w="809376">
                  <a:extLst>
                    <a:ext uri="{9D8B030D-6E8A-4147-A177-3AD203B41FA5}">
                      <a16:colId xmlns:a16="http://schemas.microsoft.com/office/drawing/2014/main" val="2647768741"/>
                    </a:ext>
                  </a:extLst>
                </a:gridCol>
                <a:gridCol w="1619954">
                  <a:extLst>
                    <a:ext uri="{9D8B030D-6E8A-4147-A177-3AD203B41FA5}">
                      <a16:colId xmlns:a16="http://schemas.microsoft.com/office/drawing/2014/main" val="2607097377"/>
                    </a:ext>
                  </a:extLst>
                </a:gridCol>
                <a:gridCol w="1493948">
                  <a:extLst>
                    <a:ext uri="{9D8B030D-6E8A-4147-A177-3AD203B41FA5}">
                      <a16:colId xmlns:a16="http://schemas.microsoft.com/office/drawing/2014/main" val="4031231375"/>
                    </a:ext>
                  </a:extLst>
                </a:gridCol>
                <a:gridCol w="1081825">
                  <a:extLst>
                    <a:ext uri="{9D8B030D-6E8A-4147-A177-3AD203B41FA5}">
                      <a16:colId xmlns:a16="http://schemas.microsoft.com/office/drawing/2014/main" val="1797972862"/>
                    </a:ext>
                  </a:extLst>
                </a:gridCol>
              </a:tblGrid>
              <a:tr h="370840">
                <a:tc>
                  <a:txBody>
                    <a:bodyPr/>
                    <a:lstStyle/>
                    <a:p>
                      <a:r>
                        <a:rPr lang="en-US" sz="1800" dirty="0">
                          <a:solidFill>
                            <a:schemeClr val="bg1"/>
                          </a:solidFill>
                        </a:rPr>
                        <a:t>MHz</a:t>
                      </a:r>
                    </a:p>
                  </a:txBody>
                  <a:tcPr/>
                </a:tc>
                <a:tc>
                  <a:txBody>
                    <a:bodyPr/>
                    <a:lstStyle/>
                    <a:p>
                      <a:r>
                        <a:rPr lang="en-US" sz="1800" dirty="0">
                          <a:solidFill>
                            <a:schemeClr val="bg1"/>
                          </a:solidFill>
                        </a:rPr>
                        <a:t>DIMM</a:t>
                      </a:r>
                    </a:p>
                  </a:txBody>
                  <a:tcPr/>
                </a:tc>
                <a:tc>
                  <a:txBody>
                    <a:bodyPr/>
                    <a:lstStyle/>
                    <a:p>
                      <a:r>
                        <a:rPr lang="en-US" sz="1800" dirty="0">
                          <a:solidFill>
                            <a:schemeClr val="bg1"/>
                          </a:solidFill>
                        </a:rPr>
                        <a:t>bit</a:t>
                      </a:r>
                    </a:p>
                  </a:txBody>
                  <a:tcPr/>
                </a:tc>
                <a:tc>
                  <a:txBody>
                    <a:bodyPr/>
                    <a:lstStyle/>
                    <a:p>
                      <a:r>
                        <a:rPr lang="en-US" sz="1800" dirty="0">
                          <a:solidFill>
                            <a:schemeClr val="bg1"/>
                          </a:solidFill>
                        </a:rPr>
                        <a:t>SIMM</a:t>
                      </a:r>
                    </a:p>
                  </a:txBody>
                  <a:tcPr/>
                </a:tc>
                <a:tc>
                  <a:txBody>
                    <a:bodyPr/>
                    <a:lstStyle/>
                    <a:p>
                      <a:r>
                        <a:rPr lang="en-US" sz="1800" dirty="0">
                          <a:solidFill>
                            <a:schemeClr val="bg1"/>
                          </a:solidFill>
                        </a:rPr>
                        <a:t>motherboard</a:t>
                      </a:r>
                    </a:p>
                  </a:txBody>
                  <a:tcPr/>
                </a:tc>
                <a:tc>
                  <a:txBody>
                    <a:bodyPr/>
                    <a:lstStyle/>
                    <a:p>
                      <a:r>
                        <a:rPr lang="en-US" sz="1800" dirty="0">
                          <a:solidFill>
                            <a:schemeClr val="bg1"/>
                          </a:solidFill>
                        </a:rPr>
                        <a:t>virtual memory</a:t>
                      </a:r>
                    </a:p>
                  </a:txBody>
                  <a:tcPr/>
                </a:tc>
                <a:tc>
                  <a:txBody>
                    <a:bodyPr/>
                    <a:lstStyle/>
                    <a:p>
                      <a:r>
                        <a:rPr lang="en-US" sz="1800" dirty="0">
                          <a:solidFill>
                            <a:schemeClr val="bg1"/>
                          </a:solidFill>
                        </a:rPr>
                        <a:t>paging file</a:t>
                      </a:r>
                    </a:p>
                  </a:txBody>
                  <a:tcPr/>
                </a:tc>
                <a:extLst>
                  <a:ext uri="{0D108BD9-81ED-4DB2-BD59-A6C34878D82A}">
                    <a16:rowId xmlns:a16="http://schemas.microsoft.com/office/drawing/2014/main" val="3069557664"/>
                  </a:ext>
                </a:extLst>
              </a:tr>
            </a:tbl>
          </a:graphicData>
        </a:graphic>
      </p:graphicFrame>
      <p:sp>
        <p:nvSpPr>
          <p:cNvPr id="6" name="TextBox 5">
            <a:extLst>
              <a:ext uri="{FF2B5EF4-FFF2-40B4-BE49-F238E27FC236}">
                <a16:creationId xmlns:a16="http://schemas.microsoft.com/office/drawing/2014/main" id="{4CF6A7CF-9B9E-3128-12E2-ECD8D6FF2682}"/>
              </a:ext>
            </a:extLst>
          </p:cNvPr>
          <p:cNvSpPr txBox="1"/>
          <p:nvPr/>
        </p:nvSpPr>
        <p:spPr>
          <a:xfrm>
            <a:off x="206062" y="3606085"/>
            <a:ext cx="7727323" cy="830997"/>
          </a:xfrm>
          <a:prstGeom prst="rect">
            <a:avLst/>
          </a:prstGeom>
          <a:noFill/>
        </p:spPr>
        <p:txBody>
          <a:bodyPr wrap="square" rtlCol="0">
            <a:spAutoFit/>
          </a:bodyPr>
          <a:lstStyle/>
          <a:p>
            <a:r>
              <a:rPr lang="en-US" sz="2400" dirty="0">
                <a:solidFill>
                  <a:schemeClr val="bg1"/>
                </a:solidFill>
              </a:rPr>
              <a:t>Answers: 1. paging file; 2. motherboard; 3. MHz; 4. virtual memory; 5. bit; 6. SIMM; 7. DIMM</a:t>
            </a:r>
          </a:p>
        </p:txBody>
      </p:sp>
    </p:spTree>
    <p:extLst>
      <p:ext uri="{BB962C8B-B14F-4D97-AF65-F5344CB8AC3E}">
        <p14:creationId xmlns:p14="http://schemas.microsoft.com/office/powerpoint/2010/main" val="77990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arn(inVertical)">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E78EE-6AB5-3DBC-8B93-C568B58A5C0F}"/>
              </a:ext>
            </a:extLst>
          </p:cNvPr>
          <p:cNvSpPr>
            <a:spLocks noGrp="1"/>
          </p:cNvSpPr>
          <p:nvPr>
            <p:ph type="title"/>
          </p:nvPr>
        </p:nvSpPr>
        <p:spPr>
          <a:xfrm>
            <a:off x="321972" y="128789"/>
            <a:ext cx="8474298" cy="850005"/>
          </a:xfrm>
        </p:spPr>
        <p:txBody>
          <a:bodyPr/>
          <a:lstStyle/>
          <a:p>
            <a:r>
              <a:rPr lang="en-US" sz="3200" b="1" kern="100" dirty="0">
                <a:effectLst/>
                <a:latin typeface="Algerian" panose="04020705040A02060702" pitchFamily="82" charset="0"/>
                <a:ea typeface="Times New Roman" panose="02020603050405020304" pitchFamily="18" charset="0"/>
                <a:cs typeface="Times New Roman" panose="02020603050405020304" pitchFamily="18" charset="0"/>
              </a:rPr>
              <a:t>Grammar Focus: </a:t>
            </a:r>
            <a:r>
              <a:rPr lang="en-US" sz="3200" kern="100" dirty="0">
                <a:effectLst/>
                <a:latin typeface="Algerian" panose="04020705040A02060702" pitchFamily="82" charset="0"/>
                <a:ea typeface="Times New Roman" panose="02020603050405020304" pitchFamily="18" charset="0"/>
                <a:cs typeface="Times New Roman" panose="02020603050405020304" pitchFamily="18" charset="0"/>
              </a:rPr>
              <a:t>Imperative Sentences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657E8EE2-C2FD-E36F-F246-BFF5FE4579AC}"/>
              </a:ext>
            </a:extLst>
          </p:cNvPr>
          <p:cNvSpPr>
            <a:spLocks noGrp="1"/>
          </p:cNvSpPr>
          <p:nvPr>
            <p:ph type="body" idx="1"/>
          </p:nvPr>
        </p:nvSpPr>
        <p:spPr>
          <a:xfrm>
            <a:off x="141669" y="875763"/>
            <a:ext cx="9105362" cy="3693112"/>
          </a:xfrm>
        </p:spPr>
        <p:txBody>
          <a:bodyPr/>
          <a:lstStyle/>
          <a:p>
            <a:pPr marL="139700" indent="0">
              <a:buNone/>
            </a:pPr>
            <a:r>
              <a:rPr lang="en-US" sz="2400" dirty="0"/>
              <a:t>An imperative sentence gives a direct command to an implied second person and it addresses an implied second person with a request, command, instruction, or invitation.</a:t>
            </a:r>
          </a:p>
          <a:p>
            <a:pPr marL="139700" indent="0">
              <a:buNone/>
            </a:pPr>
            <a:r>
              <a:rPr lang="en-US" sz="2400" b="1" i="1" u="sng" dirty="0"/>
              <a:t>Example:</a:t>
            </a:r>
            <a:r>
              <a:rPr lang="en-US" sz="2400" dirty="0"/>
              <a:t> "Open Task Manager by pressing Ctrl + Shift + Esc."</a:t>
            </a:r>
          </a:p>
          <a:p>
            <a:pPr marL="139700" indent="0">
              <a:buNone/>
            </a:pPr>
            <a:r>
              <a:rPr lang="en-US" sz="2400" b="1" i="1" u="sng" dirty="0"/>
              <a:t>Explanation</a:t>
            </a:r>
            <a:r>
              <a:rPr lang="en-US" sz="2400" dirty="0"/>
              <a:t>: This command directs the user to open Task Manager, a built-in tool for checking memory usage.</a:t>
            </a:r>
          </a:p>
          <a:p>
            <a:pPr marL="139700" indent="0">
              <a:buNone/>
            </a:pPr>
            <a:r>
              <a:rPr lang="en-US" sz="2400" b="1" i="1" u="sng" dirty="0"/>
              <a:t>Example:</a:t>
            </a:r>
            <a:r>
              <a:rPr lang="en-US" sz="2400" dirty="0"/>
              <a:t> "Navigate to the 'Performance' tab."</a:t>
            </a:r>
          </a:p>
          <a:p>
            <a:pPr marL="139700" indent="0">
              <a:buNone/>
            </a:pPr>
            <a:r>
              <a:rPr lang="en-US" sz="2400" b="1" i="1" u="sng" dirty="0"/>
              <a:t>Explanation: </a:t>
            </a:r>
            <a:r>
              <a:rPr lang="en-US" sz="2400" dirty="0"/>
              <a:t>This instructs the user to go to a specific tab within Task Manager to view memory statistics.</a:t>
            </a:r>
          </a:p>
          <a:p>
            <a:pPr marL="139700" indent="0">
              <a:buNone/>
            </a:pPr>
            <a:r>
              <a:rPr lang="en-US" sz="2400" dirty="0" err="1"/>
              <a:t>erative</a:t>
            </a:r>
            <a:r>
              <a:rPr lang="en-US" sz="2400" dirty="0"/>
              <a:t> sentences do not have a subject.</a:t>
            </a:r>
          </a:p>
        </p:txBody>
      </p:sp>
    </p:spTree>
    <p:extLst>
      <p:ext uri="{BB962C8B-B14F-4D97-AF65-F5344CB8AC3E}">
        <p14:creationId xmlns:p14="http://schemas.microsoft.com/office/powerpoint/2010/main" val="15448674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5011588" y="2052650"/>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a:t>
            </a:r>
            <a:endParaRPr/>
          </a:p>
        </p:txBody>
      </p:sp>
      <p:sp>
        <p:nvSpPr>
          <p:cNvPr id="904" name="Google Shape;904;p47"/>
          <p:cNvSpPr txBox="1">
            <a:spLocks noGrp="1"/>
          </p:cNvSpPr>
          <p:nvPr>
            <p:ph type="body" idx="1"/>
          </p:nvPr>
        </p:nvSpPr>
        <p:spPr>
          <a:xfrm>
            <a:off x="5011592" y="2587250"/>
            <a:ext cx="21453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atmosphere is extremely poisonous</a:t>
            </a:r>
            <a:endParaRPr/>
          </a:p>
        </p:txBody>
      </p:sp>
      <p:sp>
        <p:nvSpPr>
          <p:cNvPr id="905" name="Google Shape;905;p47"/>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Mercury is the closest planet to the Sun and the smallest one in the</a:t>
            </a:r>
            <a:endParaRPr/>
          </a:p>
          <a:p>
            <a:pPr marL="0" lvl="0" indent="0" algn="ctr" rtl="0">
              <a:spcBef>
                <a:spcPts val="0"/>
              </a:spcBef>
              <a:spcAft>
                <a:spcPts val="0"/>
              </a:spcAft>
              <a:buNone/>
            </a:pPr>
            <a:r>
              <a:rPr lang="en"/>
              <a:t>Solar System</a:t>
            </a:r>
            <a:endParaRPr/>
          </a:p>
        </p:txBody>
      </p:sp>
      <p:sp>
        <p:nvSpPr>
          <p:cNvPr id="906" name="Google Shape;906;p47"/>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THEM</a:t>
            </a:r>
            <a:endParaRPr/>
          </a:p>
        </p:txBody>
      </p:sp>
      <p:grpSp>
        <p:nvGrpSpPr>
          <p:cNvPr id="907" name="Google Shape;907;p47"/>
          <p:cNvGrpSpPr/>
          <p:nvPr/>
        </p:nvGrpSpPr>
        <p:grpSpPr>
          <a:xfrm>
            <a:off x="4854724" y="2115876"/>
            <a:ext cx="80672" cy="1321569"/>
            <a:chOff x="240800" y="2611388"/>
            <a:chExt cx="14075" cy="245512"/>
          </a:xfrm>
        </p:grpSpPr>
        <p:sp>
          <p:nvSpPr>
            <p:cNvPr id="908" name="Google Shape;908;p47"/>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7"/>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7"/>
          <p:cNvGrpSpPr/>
          <p:nvPr/>
        </p:nvGrpSpPr>
        <p:grpSpPr>
          <a:xfrm>
            <a:off x="2148449" y="2115876"/>
            <a:ext cx="80672" cy="1321569"/>
            <a:chOff x="240800" y="2611388"/>
            <a:chExt cx="14075" cy="245512"/>
          </a:xfrm>
        </p:grpSpPr>
        <p:sp>
          <p:nvSpPr>
            <p:cNvPr id="913" name="Google Shape;913;p47"/>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47"/>
          <p:cNvGrpSpPr/>
          <p:nvPr/>
        </p:nvGrpSpPr>
        <p:grpSpPr>
          <a:xfrm>
            <a:off x="7880579" y="1374680"/>
            <a:ext cx="543432" cy="741197"/>
            <a:chOff x="2878829" y="3023092"/>
            <a:chExt cx="543432" cy="741197"/>
          </a:xfrm>
        </p:grpSpPr>
        <p:sp>
          <p:nvSpPr>
            <p:cNvPr id="918" name="Google Shape;91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7"/>
          <p:cNvGrpSpPr/>
          <p:nvPr/>
        </p:nvGrpSpPr>
        <p:grpSpPr>
          <a:xfrm>
            <a:off x="449509" y="368055"/>
            <a:ext cx="541000" cy="741197"/>
            <a:chOff x="1148622" y="1207755"/>
            <a:chExt cx="541000" cy="741197"/>
          </a:xfrm>
        </p:grpSpPr>
        <p:sp>
          <p:nvSpPr>
            <p:cNvPr id="943" name="Google Shape;943;p47"/>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7285354" y="4606955"/>
            <a:ext cx="543432" cy="741197"/>
            <a:chOff x="2878829" y="3023092"/>
            <a:chExt cx="543432" cy="741197"/>
          </a:xfrm>
        </p:grpSpPr>
        <p:sp>
          <p:nvSpPr>
            <p:cNvPr id="968" name="Google Shape;96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7"/>
          <p:cNvGrpSpPr/>
          <p:nvPr/>
        </p:nvGrpSpPr>
        <p:grpSpPr>
          <a:xfrm flipH="1">
            <a:off x="2900567" y="285902"/>
            <a:ext cx="5932078" cy="4468002"/>
            <a:chOff x="4479125" y="1041049"/>
            <a:chExt cx="1877656" cy="1414283"/>
          </a:xfrm>
        </p:grpSpPr>
        <p:sp>
          <p:nvSpPr>
            <p:cNvPr id="993" name="Google Shape;993;p47"/>
            <p:cNvSpPr/>
            <p:nvPr/>
          </p:nvSpPr>
          <p:spPr>
            <a:xfrm>
              <a:off x="6274625" y="2374162"/>
              <a:ext cx="82156" cy="8117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88A19BA-CFE4-4D6A-9337-D694C0BE48CD}"/>
              </a:ext>
            </a:extLst>
          </p:cNvPr>
          <p:cNvPicPr>
            <a:picLocks noChangeAspect="1"/>
          </p:cNvPicPr>
          <p:nvPr/>
        </p:nvPicPr>
        <p:blipFill>
          <a:blip r:embed="rId4"/>
          <a:stretch>
            <a:fillRect/>
          </a:stretch>
        </p:blipFill>
        <p:spPr>
          <a:xfrm>
            <a:off x="154546" y="30260"/>
            <a:ext cx="8847785" cy="50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8"/>
        <p:cNvGrpSpPr/>
        <p:nvPr/>
      </p:nvGrpSpPr>
      <p:grpSpPr>
        <a:xfrm>
          <a:off x="0" y="0"/>
          <a:ext cx="0" cy="0"/>
          <a:chOff x="0" y="0"/>
          <a:chExt cx="0" cy="0"/>
        </a:xfrm>
      </p:grpSpPr>
      <p:grpSp>
        <p:nvGrpSpPr>
          <p:cNvPr id="679" name="Google Shape;679;p45"/>
          <p:cNvGrpSpPr/>
          <p:nvPr/>
        </p:nvGrpSpPr>
        <p:grpSpPr>
          <a:xfrm>
            <a:off x="719992" y="228952"/>
            <a:ext cx="2956954" cy="4721744"/>
            <a:chOff x="4479125" y="1041049"/>
            <a:chExt cx="935952" cy="1494601"/>
          </a:xfrm>
        </p:grpSpPr>
        <p:sp>
          <p:nvSpPr>
            <p:cNvPr id="680" name="Google Shape;680;p45"/>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5"/>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5"/>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 name="Google Shape;684;p45"/>
          <p:cNvSpPr txBox="1">
            <a:spLocks noGrp="1"/>
          </p:cNvSpPr>
          <p:nvPr>
            <p:ph type="title"/>
          </p:nvPr>
        </p:nvSpPr>
        <p:spPr>
          <a:xfrm>
            <a:off x="5011587" y="956498"/>
            <a:ext cx="3214565" cy="232666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br>
              <a:rPr lang="en-US" dirty="0"/>
            </a:br>
            <a:br>
              <a:rPr lang="en-US" dirty="0"/>
            </a:br>
            <a:r>
              <a:rPr lang="en-US" sz="3600" dirty="0"/>
              <a:t>2. How does online shopping help businesses?</a:t>
            </a:r>
            <a:endParaRPr sz="3600" dirty="0"/>
          </a:p>
        </p:txBody>
      </p:sp>
      <p:sp>
        <p:nvSpPr>
          <p:cNvPr id="687" name="Google Shape;687;p45"/>
          <p:cNvSpPr txBox="1">
            <a:spLocks noGrp="1"/>
          </p:cNvSpPr>
          <p:nvPr>
            <p:ph type="title" idx="3"/>
          </p:nvPr>
        </p:nvSpPr>
        <p:spPr>
          <a:xfrm>
            <a:off x="1158712" y="2052650"/>
            <a:ext cx="328235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 </a:t>
            </a:r>
            <a:r>
              <a:rPr lang="en-US" sz="4000" dirty="0"/>
              <a:t>What do you buy online?</a:t>
            </a:r>
            <a:endParaRPr sz="4000" dirty="0"/>
          </a:p>
        </p:txBody>
      </p:sp>
      <p:grpSp>
        <p:nvGrpSpPr>
          <p:cNvPr id="688" name="Google Shape;688;p45"/>
          <p:cNvGrpSpPr/>
          <p:nvPr/>
        </p:nvGrpSpPr>
        <p:grpSpPr>
          <a:xfrm>
            <a:off x="7880579" y="1374680"/>
            <a:ext cx="543432" cy="741197"/>
            <a:chOff x="2878829" y="3023092"/>
            <a:chExt cx="543432" cy="741197"/>
          </a:xfrm>
        </p:grpSpPr>
        <p:sp>
          <p:nvSpPr>
            <p:cNvPr id="689" name="Google Shape;68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5"/>
          <p:cNvGrpSpPr/>
          <p:nvPr/>
        </p:nvGrpSpPr>
        <p:grpSpPr>
          <a:xfrm>
            <a:off x="449509" y="368055"/>
            <a:ext cx="541000" cy="741197"/>
            <a:chOff x="1148622" y="1207755"/>
            <a:chExt cx="541000" cy="741197"/>
          </a:xfrm>
        </p:grpSpPr>
        <p:sp>
          <p:nvSpPr>
            <p:cNvPr id="714" name="Google Shape;714;p45"/>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5"/>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5"/>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5"/>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5"/>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5"/>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5"/>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5"/>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5"/>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5"/>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5"/>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5"/>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5"/>
          <p:cNvGrpSpPr/>
          <p:nvPr/>
        </p:nvGrpSpPr>
        <p:grpSpPr>
          <a:xfrm>
            <a:off x="7285354" y="4606955"/>
            <a:ext cx="543432" cy="741197"/>
            <a:chOff x="2878829" y="3023092"/>
            <a:chExt cx="543432" cy="741197"/>
          </a:xfrm>
        </p:grpSpPr>
        <p:sp>
          <p:nvSpPr>
            <p:cNvPr id="739" name="Google Shape;739;p45"/>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5"/>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5"/>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5"/>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5"/>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5"/>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5"/>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5"/>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5"/>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5"/>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5"/>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5"/>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5"/>
          <p:cNvGrpSpPr/>
          <p:nvPr/>
        </p:nvGrpSpPr>
        <p:grpSpPr>
          <a:xfrm>
            <a:off x="1075480" y="2115876"/>
            <a:ext cx="1153641" cy="1321569"/>
            <a:chOff x="53597" y="2611388"/>
            <a:chExt cx="201278" cy="245512"/>
          </a:xfrm>
        </p:grpSpPr>
        <p:sp>
          <p:nvSpPr>
            <p:cNvPr id="764" name="Google Shape;764;p45"/>
            <p:cNvSpPr/>
            <p:nvPr/>
          </p:nvSpPr>
          <p:spPr>
            <a:xfrm flipH="1">
              <a:off x="53597" y="2611388"/>
              <a:ext cx="14946"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5" name="Google Shape;765;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 name="Google Shape;768;p45"/>
          <p:cNvGrpSpPr/>
          <p:nvPr/>
        </p:nvGrpSpPr>
        <p:grpSpPr>
          <a:xfrm>
            <a:off x="4854724" y="2115876"/>
            <a:ext cx="80672" cy="1321569"/>
            <a:chOff x="240800" y="2611388"/>
            <a:chExt cx="14075" cy="245512"/>
          </a:xfrm>
        </p:grpSpPr>
        <p:sp>
          <p:nvSpPr>
            <p:cNvPr id="769" name="Google Shape;769;p45"/>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2A238538-A8FB-4F77-9322-9932849364D9}"/>
              </a:ext>
            </a:extLst>
          </p:cNvPr>
          <p:cNvSpPr txBox="1"/>
          <p:nvPr/>
        </p:nvSpPr>
        <p:spPr>
          <a:xfrm>
            <a:off x="449509" y="300903"/>
            <a:ext cx="8353405" cy="646331"/>
          </a:xfrm>
          <a:prstGeom prst="rect">
            <a:avLst/>
          </a:prstGeom>
          <a:noFill/>
        </p:spPr>
        <p:txBody>
          <a:bodyPr wrap="square" rtlCol="0">
            <a:spAutoFit/>
          </a:bodyPr>
          <a:lstStyle/>
          <a:p>
            <a:r>
              <a:rPr lang="en-US" sz="3600" dirty="0">
                <a:solidFill>
                  <a:schemeClr val="bg1"/>
                </a:solidFill>
                <a:latin typeface="Algerian" panose="04020705040A02060702" pitchFamily="82" charset="0"/>
              </a:rPr>
              <a:t>Let’s talk about these questions</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1"/>
        <p:cNvGrpSpPr/>
        <p:nvPr/>
      </p:nvGrpSpPr>
      <p:grpSpPr>
        <a:xfrm>
          <a:off x="0" y="0"/>
          <a:ext cx="0" cy="0"/>
          <a:chOff x="0" y="0"/>
          <a:chExt cx="0" cy="0"/>
        </a:xfrm>
      </p:grpSpPr>
      <p:sp>
        <p:nvSpPr>
          <p:cNvPr id="1062" name="Google Shape;1062;p49"/>
          <p:cNvSpPr txBox="1">
            <a:spLocks noGrp="1"/>
          </p:cNvSpPr>
          <p:nvPr>
            <p:ph type="title"/>
          </p:nvPr>
        </p:nvSpPr>
        <p:spPr>
          <a:xfrm>
            <a:off x="2285825" y="1927950"/>
            <a:ext cx="1338900" cy="1287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grpSp>
        <p:nvGrpSpPr>
          <p:cNvPr id="1064" name="Google Shape;1064;p49"/>
          <p:cNvGrpSpPr/>
          <p:nvPr/>
        </p:nvGrpSpPr>
        <p:grpSpPr>
          <a:xfrm>
            <a:off x="2205149" y="1910963"/>
            <a:ext cx="80672" cy="1321569"/>
            <a:chOff x="240800" y="2611388"/>
            <a:chExt cx="14075" cy="245512"/>
          </a:xfrm>
        </p:grpSpPr>
        <p:sp>
          <p:nvSpPr>
            <p:cNvPr id="1065" name="Google Shape;1065;p49"/>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49"/>
          <p:cNvGrpSpPr/>
          <p:nvPr/>
        </p:nvGrpSpPr>
        <p:grpSpPr>
          <a:xfrm>
            <a:off x="1074617" y="3596630"/>
            <a:ext cx="543432" cy="741197"/>
            <a:chOff x="2878829" y="3023092"/>
            <a:chExt cx="543432" cy="741197"/>
          </a:xfrm>
        </p:grpSpPr>
        <p:sp>
          <p:nvSpPr>
            <p:cNvPr id="1070" name="Google Shape;1070;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49"/>
          <p:cNvGrpSpPr/>
          <p:nvPr/>
        </p:nvGrpSpPr>
        <p:grpSpPr>
          <a:xfrm>
            <a:off x="7628229" y="968555"/>
            <a:ext cx="543432" cy="741197"/>
            <a:chOff x="2878829" y="3023092"/>
            <a:chExt cx="543432" cy="741197"/>
          </a:xfrm>
        </p:grpSpPr>
        <p:sp>
          <p:nvSpPr>
            <p:cNvPr id="1095" name="Google Shape;1095;p49"/>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9"/>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9"/>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9"/>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9"/>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9"/>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9"/>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9"/>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9"/>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9"/>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9"/>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9"/>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9"/>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9"/>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9"/>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9"/>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9"/>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9"/>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9"/>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9"/>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49"/>
          <p:cNvGrpSpPr/>
          <p:nvPr/>
        </p:nvGrpSpPr>
        <p:grpSpPr>
          <a:xfrm>
            <a:off x="350893" y="345057"/>
            <a:ext cx="8225504" cy="4106844"/>
            <a:chOff x="350893" y="345057"/>
            <a:chExt cx="8225504" cy="4106844"/>
          </a:xfrm>
        </p:grpSpPr>
        <p:grpSp>
          <p:nvGrpSpPr>
            <p:cNvPr id="1120" name="Google Shape;1120;p49"/>
            <p:cNvGrpSpPr/>
            <p:nvPr/>
          </p:nvGrpSpPr>
          <p:grpSpPr>
            <a:xfrm>
              <a:off x="350893" y="345057"/>
              <a:ext cx="8225504" cy="344536"/>
              <a:chOff x="1942776" y="1722253"/>
              <a:chExt cx="2118174" cy="88722"/>
            </a:xfrm>
          </p:grpSpPr>
          <p:sp>
            <p:nvSpPr>
              <p:cNvPr id="1121" name="Google Shape;1121;p4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9"/>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49"/>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EE514CA8-A83F-4888-9A8C-D695BAB45607}"/>
              </a:ext>
            </a:extLst>
          </p:cNvPr>
          <p:cNvPicPr>
            <a:picLocks noChangeAspect="1"/>
          </p:cNvPicPr>
          <p:nvPr/>
        </p:nvPicPr>
        <p:blipFill>
          <a:blip r:embed="rId4"/>
          <a:stretch>
            <a:fillRect/>
          </a:stretch>
        </p:blipFill>
        <p:spPr>
          <a:xfrm>
            <a:off x="1064476" y="168451"/>
            <a:ext cx="7087071" cy="4697260"/>
          </a:xfrm>
          <a:prstGeom prst="rect">
            <a:avLst/>
          </a:prstGeom>
          <a:ln>
            <a:noFill/>
          </a:ln>
          <a:effectLst>
            <a:softEdge rad="112500"/>
          </a:effectLst>
        </p:spPr>
      </p:pic>
      <p:sp>
        <p:nvSpPr>
          <p:cNvPr id="2" name="L-Shape 1">
            <a:extLst>
              <a:ext uri="{FF2B5EF4-FFF2-40B4-BE49-F238E27FC236}">
                <a16:creationId xmlns:a16="http://schemas.microsoft.com/office/drawing/2014/main" id="{EF42D4F9-0972-F3AF-5F29-884304EFFD97}"/>
              </a:ext>
            </a:extLst>
          </p:cNvPr>
          <p:cNvSpPr/>
          <p:nvPr/>
        </p:nvSpPr>
        <p:spPr>
          <a:xfrm rot="7532046" flipH="1" flipV="1">
            <a:off x="1789055" y="1417628"/>
            <a:ext cx="186638" cy="278711"/>
          </a:xfrm>
          <a:prstGeom prst="corne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674531E-DC42-88AF-ECD9-AA328BF9CD6E}"/>
              </a:ext>
            </a:extLst>
          </p:cNvPr>
          <p:cNvPicPr>
            <a:picLocks noChangeAspect="1"/>
          </p:cNvPicPr>
          <p:nvPr/>
        </p:nvPicPr>
        <p:blipFill>
          <a:blip r:embed="rId5"/>
          <a:stretch>
            <a:fillRect/>
          </a:stretch>
        </p:blipFill>
        <p:spPr>
          <a:xfrm>
            <a:off x="1669483" y="2357985"/>
            <a:ext cx="410838" cy="201185"/>
          </a:xfrm>
          <a:prstGeom prst="rect">
            <a:avLst/>
          </a:prstGeom>
        </p:spPr>
      </p:pic>
      <p:pic>
        <p:nvPicPr>
          <p:cNvPr id="6" name="Picture 5">
            <a:extLst>
              <a:ext uri="{FF2B5EF4-FFF2-40B4-BE49-F238E27FC236}">
                <a16:creationId xmlns:a16="http://schemas.microsoft.com/office/drawing/2014/main" id="{CB22CE9B-A142-367B-C87E-275F1246D349}"/>
              </a:ext>
            </a:extLst>
          </p:cNvPr>
          <p:cNvPicPr>
            <a:picLocks noChangeAspect="1"/>
          </p:cNvPicPr>
          <p:nvPr/>
        </p:nvPicPr>
        <p:blipFill>
          <a:blip r:embed="rId5"/>
          <a:stretch>
            <a:fillRect/>
          </a:stretch>
        </p:blipFill>
        <p:spPr>
          <a:xfrm>
            <a:off x="1722074" y="4044875"/>
            <a:ext cx="268247" cy="2011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2F392-3290-8EB6-9401-9A2A2429FF27}"/>
              </a:ext>
            </a:extLst>
          </p:cNvPr>
          <p:cNvSpPr>
            <a:spLocks noGrp="1"/>
          </p:cNvSpPr>
          <p:nvPr>
            <p:ph type="title"/>
          </p:nvPr>
        </p:nvSpPr>
        <p:spPr/>
        <p:txBody>
          <a:bodyPr/>
          <a:lstStyle/>
          <a:p>
            <a:pPr algn="ctr"/>
            <a:r>
              <a:rPr lang="en-US" sz="4000" dirty="0">
                <a:effectLst/>
                <a:latin typeface="Algerian" panose="04020705040A02060702" pitchFamily="82" charset="0"/>
                <a:ea typeface="Times New Roman" panose="02020603050405020304" pitchFamily="18" charset="0"/>
              </a:rPr>
              <a:t>Find a peer</a:t>
            </a:r>
            <a:endParaRPr lang="en-US" sz="4000" dirty="0">
              <a:latin typeface="Algerian" panose="04020705040A02060702" pitchFamily="82" charset="0"/>
            </a:endParaRPr>
          </a:p>
        </p:txBody>
      </p:sp>
      <p:sp>
        <p:nvSpPr>
          <p:cNvPr id="4" name="TextBox 3">
            <a:extLst>
              <a:ext uri="{FF2B5EF4-FFF2-40B4-BE49-F238E27FC236}">
                <a16:creationId xmlns:a16="http://schemas.microsoft.com/office/drawing/2014/main" id="{3D81388E-E1E9-04A8-025B-A7EE5442FA83}"/>
              </a:ext>
            </a:extLst>
          </p:cNvPr>
          <p:cNvSpPr txBox="1"/>
          <p:nvPr/>
        </p:nvSpPr>
        <p:spPr>
          <a:xfrm>
            <a:off x="270455" y="1339404"/>
            <a:ext cx="8770513" cy="2308324"/>
          </a:xfrm>
          <a:prstGeom prst="rect">
            <a:avLst/>
          </a:prstGeom>
          <a:noFill/>
        </p:spPr>
        <p:txBody>
          <a:bodyPr wrap="square">
            <a:spAutoFit/>
          </a:bodyPr>
          <a:lstStyle/>
          <a:p>
            <a:pPr algn="ctr"/>
            <a:r>
              <a:rPr lang="en-US" sz="2400" dirty="0">
                <a:solidFill>
                  <a:schemeClr val="bg1"/>
                </a:solidFill>
              </a:rPr>
              <a:t>Students will be divided into two groups and a teacher will distribute cards with written terms related to the topic to the first group and definitions of the terms to the other group. Students need to find the definition or the term of the definition by mingling in the class. Ultimately, reviewing vocabulary in this way students will be peered for future activity.</a:t>
            </a:r>
          </a:p>
        </p:txBody>
      </p:sp>
    </p:spTree>
    <p:extLst>
      <p:ext uri="{BB962C8B-B14F-4D97-AF65-F5344CB8AC3E}">
        <p14:creationId xmlns:p14="http://schemas.microsoft.com/office/powerpoint/2010/main" val="3779560516"/>
      </p:ext>
    </p:ext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7F63F8-AB85-CA2C-F0AD-129292E7BE48}"/>
              </a:ext>
            </a:extLst>
          </p:cNvPr>
          <p:cNvSpPr>
            <a:spLocks noGrp="1"/>
          </p:cNvSpPr>
          <p:nvPr>
            <p:ph type="title" idx="2"/>
          </p:nvPr>
        </p:nvSpPr>
        <p:spPr>
          <a:xfrm>
            <a:off x="347729" y="2073553"/>
            <a:ext cx="8487177" cy="875709"/>
          </a:xfrm>
        </p:spPr>
        <p:txBody>
          <a:bodyPr/>
          <a:lstStyle/>
          <a:p>
            <a:pPr algn="ct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600" kern="100" dirty="0">
                <a:effectLst/>
                <a:latin typeface="Algerian" panose="04020705040A02060702" pitchFamily="82" charset="0"/>
                <a:ea typeface="Times New Roman" panose="02020603050405020304" pitchFamily="18" charset="0"/>
                <a:cs typeface="Times New Roman" panose="02020603050405020304" pitchFamily="18" charset="0"/>
              </a:rPr>
              <a:t>Read the text about types of computer memory and write imperative sentences based on it.</a:t>
            </a:r>
            <a:br>
              <a:rPr lang="en-US" sz="3600" kern="100" dirty="0">
                <a:effectLst/>
                <a:latin typeface="Algerian" panose="04020705040A02060702" pitchFamily="82" charset="0"/>
                <a:ea typeface="Calibri" panose="020F0502020204030204" pitchFamily="34" charset="0"/>
                <a:cs typeface="Times New Roman" panose="02020603050405020304" pitchFamily="18" charset="0"/>
              </a:rPr>
            </a:br>
            <a:endParaRPr lang="en-US" sz="3600" dirty="0">
              <a:latin typeface="Algerian" panose="04020705040A02060702" pitchFamily="82" charset="0"/>
            </a:endParaRPr>
          </a:p>
        </p:txBody>
      </p:sp>
      <p:pic>
        <p:nvPicPr>
          <p:cNvPr id="5" name="Picture 4">
            <a:extLst>
              <a:ext uri="{FF2B5EF4-FFF2-40B4-BE49-F238E27FC236}">
                <a16:creationId xmlns:a16="http://schemas.microsoft.com/office/drawing/2014/main" id="{1FF7667C-287F-DCAA-F351-B0B9BC09B768}"/>
              </a:ext>
            </a:extLst>
          </p:cNvPr>
          <p:cNvPicPr>
            <a:picLocks noChangeAspect="1"/>
          </p:cNvPicPr>
          <p:nvPr/>
        </p:nvPicPr>
        <p:blipFill>
          <a:blip r:embed="rId2"/>
          <a:stretch>
            <a:fillRect/>
          </a:stretch>
        </p:blipFill>
        <p:spPr>
          <a:xfrm>
            <a:off x="1893194" y="206062"/>
            <a:ext cx="5950040" cy="1867491"/>
          </a:xfrm>
          <a:prstGeom prst="rect">
            <a:avLst/>
          </a:prstGeom>
        </p:spPr>
      </p:pic>
    </p:spTree>
    <p:extLst>
      <p:ext uri="{BB962C8B-B14F-4D97-AF65-F5344CB8AC3E}">
        <p14:creationId xmlns:p14="http://schemas.microsoft.com/office/powerpoint/2010/main" val="54592528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AD6BC-A4DB-D014-C371-CFEA26DFD905}"/>
              </a:ext>
            </a:extLst>
          </p:cNvPr>
          <p:cNvSpPr>
            <a:spLocks noGrp="1"/>
          </p:cNvSpPr>
          <p:nvPr>
            <p:ph type="title"/>
          </p:nvPr>
        </p:nvSpPr>
        <p:spPr>
          <a:xfrm>
            <a:off x="1223493" y="360608"/>
            <a:ext cx="6471357" cy="3028117"/>
          </a:xfrm>
        </p:spPr>
        <p:txBody>
          <a:bodyPr/>
          <a:lstStyle/>
          <a:p>
            <a:r>
              <a:rPr lang="en-US" dirty="0">
                <a:latin typeface="Algerian" panose="04020705040A02060702" pitchFamily="82" charset="0"/>
              </a:rPr>
              <a:t>Work in pairs and create troubleshooting guides with imperative sentences.</a:t>
            </a:r>
          </a:p>
        </p:txBody>
      </p:sp>
      <p:sp>
        <p:nvSpPr>
          <p:cNvPr id="3" name="Title 2">
            <a:extLst>
              <a:ext uri="{FF2B5EF4-FFF2-40B4-BE49-F238E27FC236}">
                <a16:creationId xmlns:a16="http://schemas.microsoft.com/office/drawing/2014/main" id="{3E2EF47C-5B0E-FD16-B2E1-2A1BB7F3D161}"/>
              </a:ext>
            </a:extLst>
          </p:cNvPr>
          <p:cNvSpPr>
            <a:spLocks noGrp="1"/>
          </p:cNvSpPr>
          <p:nvPr>
            <p:ph type="title" idx="2"/>
          </p:nvPr>
        </p:nvSpPr>
        <p:spPr>
          <a:xfrm>
            <a:off x="218941" y="3334699"/>
            <a:ext cx="8925059" cy="1250179"/>
          </a:xfrm>
        </p:spPr>
        <p:txBody>
          <a:bodyPr/>
          <a:lstStyle/>
          <a:p>
            <a:r>
              <a:rPr lang="en-US" sz="2400" b="1" dirty="0"/>
              <a:t>Example: </a:t>
            </a:r>
            <a:r>
              <a:rPr lang="en-US" sz="2000" b="1" dirty="0"/>
              <a:t>Ensure RAM modules are properly seated in their slots.</a:t>
            </a:r>
            <a:br>
              <a:rPr lang="en-US" sz="2000" b="1" dirty="0"/>
            </a:br>
            <a:r>
              <a:rPr lang="en-US" sz="2000" b="1" dirty="0"/>
              <a:t>Look for any dust or debris inside the computer; clean it gently.</a:t>
            </a:r>
            <a:br>
              <a:rPr lang="en-US" sz="2000" b="1" dirty="0"/>
            </a:br>
            <a:endParaRPr lang="en-US" sz="2000" b="1" dirty="0"/>
          </a:p>
        </p:txBody>
      </p:sp>
    </p:spTree>
    <p:extLst>
      <p:ext uri="{BB962C8B-B14F-4D97-AF65-F5344CB8AC3E}">
        <p14:creationId xmlns:p14="http://schemas.microsoft.com/office/powerpoint/2010/main" val="17749099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43B3-21D9-07C7-CE03-ADC3757D20FF}"/>
              </a:ext>
            </a:extLst>
          </p:cNvPr>
          <p:cNvSpPr>
            <a:spLocks noGrp="1"/>
          </p:cNvSpPr>
          <p:nvPr>
            <p:ph type="title"/>
          </p:nvPr>
        </p:nvSpPr>
        <p:spPr>
          <a:xfrm>
            <a:off x="64394" y="0"/>
            <a:ext cx="8899301" cy="953037"/>
          </a:xfrm>
        </p:spPr>
        <p:txBody>
          <a:bodyPr/>
          <a:lstStyle/>
          <a:p>
            <a:pPr algn="ctr"/>
            <a:r>
              <a:rPr lang="en-US" b="1" i="0" dirty="0">
                <a:solidFill>
                  <a:schemeClr val="bg1"/>
                </a:solidFill>
                <a:effectLst/>
                <a:latin typeface="Times New Roman" panose="02020603050405020304" pitchFamily="18" charset="0"/>
              </a:rPr>
              <a:t>Listen to a conversation and mark the statements as </a:t>
            </a:r>
            <a:r>
              <a:rPr lang="en-US" b="1" i="1" dirty="0">
                <a:solidFill>
                  <a:schemeClr val="bg1"/>
                </a:solidFill>
                <a:effectLst/>
                <a:latin typeface="Times New Roman" panose="02020603050405020304" pitchFamily="18" charset="0"/>
              </a:rPr>
              <a:t>True</a:t>
            </a:r>
            <a:r>
              <a:rPr lang="en-US" b="1" i="0" dirty="0">
                <a:solidFill>
                  <a:schemeClr val="bg1"/>
                </a:solidFill>
                <a:effectLst/>
                <a:latin typeface="Times New Roman" panose="02020603050405020304" pitchFamily="18" charset="0"/>
              </a:rPr>
              <a:t> or </a:t>
            </a:r>
            <a:r>
              <a:rPr lang="en-US" b="1" i="1" dirty="0">
                <a:solidFill>
                  <a:schemeClr val="bg1"/>
                </a:solidFill>
                <a:effectLst/>
                <a:latin typeface="Times New Roman" panose="02020603050405020304" pitchFamily="18" charset="0"/>
              </a:rPr>
              <a:t>False</a:t>
            </a:r>
            <a:r>
              <a:rPr lang="en-US" b="1" i="0" dirty="0">
                <a:solidFill>
                  <a:schemeClr val="bg1"/>
                </a:solidFill>
                <a:effectLst/>
                <a:latin typeface="Times New Roman" panose="02020603050405020304" pitchFamily="18" charset="0"/>
              </a:rPr>
              <a:t>.</a:t>
            </a:r>
            <a:endParaRPr lang="en-US" dirty="0">
              <a:solidFill>
                <a:schemeClr val="bg1"/>
              </a:solidFill>
            </a:endParaRPr>
          </a:p>
        </p:txBody>
      </p:sp>
      <p:sp>
        <p:nvSpPr>
          <p:cNvPr id="4" name="TextBox 3">
            <a:extLst>
              <a:ext uri="{FF2B5EF4-FFF2-40B4-BE49-F238E27FC236}">
                <a16:creationId xmlns:a16="http://schemas.microsoft.com/office/drawing/2014/main" id="{9ACAE636-14DF-77A3-DFF7-D3D68A5494AF}"/>
              </a:ext>
            </a:extLst>
          </p:cNvPr>
          <p:cNvSpPr txBox="1"/>
          <p:nvPr/>
        </p:nvSpPr>
        <p:spPr>
          <a:xfrm>
            <a:off x="283335" y="953037"/>
            <a:ext cx="8680361" cy="3785652"/>
          </a:xfrm>
          <a:prstGeom prst="rect">
            <a:avLst/>
          </a:prstGeom>
          <a:noFill/>
        </p:spPr>
        <p:txBody>
          <a:bodyPr wrap="square">
            <a:spAutoFit/>
          </a:bodyPr>
          <a:lstStyle/>
          <a:p>
            <a:r>
              <a:rPr lang="en-US" sz="2400" dirty="0">
                <a:solidFill>
                  <a:schemeClr val="bg1"/>
                </a:solidFill>
              </a:rPr>
              <a:t>1. The customer's CPU is too slow to run the program.	</a:t>
            </a:r>
          </a:p>
          <a:p>
            <a:r>
              <a:rPr lang="en-US" sz="2400" dirty="0">
                <a:solidFill>
                  <a:schemeClr val="bg1"/>
                </a:solidFill>
              </a:rPr>
              <a:t>True</a:t>
            </a:r>
          </a:p>
          <a:p>
            <a:r>
              <a:rPr lang="en-US" sz="2400" dirty="0">
                <a:solidFill>
                  <a:schemeClr val="bg1"/>
                </a:solidFill>
              </a:rPr>
              <a:t>False</a:t>
            </a:r>
          </a:p>
          <a:p>
            <a:r>
              <a:rPr lang="en-US" sz="2400" dirty="0">
                <a:solidFill>
                  <a:schemeClr val="bg1"/>
                </a:solidFill>
              </a:rPr>
              <a:t>2. The employee advises the customer to buy more RAM.</a:t>
            </a:r>
          </a:p>
          <a:p>
            <a:r>
              <a:rPr lang="en-US" sz="2400" dirty="0">
                <a:solidFill>
                  <a:schemeClr val="bg1"/>
                </a:solidFill>
              </a:rPr>
              <a:t>True</a:t>
            </a:r>
          </a:p>
          <a:p>
            <a:r>
              <a:rPr lang="en-US" sz="2400" dirty="0">
                <a:solidFill>
                  <a:schemeClr val="bg1"/>
                </a:solidFill>
              </a:rPr>
              <a:t>False</a:t>
            </a:r>
          </a:p>
          <a:p>
            <a:r>
              <a:rPr lang="en-US" sz="2400" dirty="0">
                <a:solidFill>
                  <a:schemeClr val="bg1"/>
                </a:solidFill>
              </a:rPr>
              <a:t>3. Increasing the virtual memory will increase the paging file size.	</a:t>
            </a:r>
          </a:p>
          <a:p>
            <a:r>
              <a:rPr lang="en-US" sz="2400" dirty="0">
                <a:solidFill>
                  <a:schemeClr val="bg1"/>
                </a:solidFill>
              </a:rPr>
              <a:t>True</a:t>
            </a:r>
          </a:p>
          <a:p>
            <a:r>
              <a:rPr lang="en-US" sz="2400" dirty="0">
                <a:solidFill>
                  <a:schemeClr val="bg1"/>
                </a:solidFill>
              </a:rPr>
              <a:t>False</a:t>
            </a:r>
          </a:p>
        </p:txBody>
      </p:sp>
      <p:pic>
        <p:nvPicPr>
          <p:cNvPr id="5" name="About audio_unit 1_part 2">
            <a:hlinkClick r:id="" action="ppaction://media"/>
            <a:extLst>
              <a:ext uri="{FF2B5EF4-FFF2-40B4-BE49-F238E27FC236}">
                <a16:creationId xmlns:a16="http://schemas.microsoft.com/office/drawing/2014/main" id="{53439256-AD73-B764-B8F1-982940425B4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799214" y="3885663"/>
            <a:ext cx="609600" cy="609600"/>
          </a:xfrm>
          <a:prstGeom prst="rect">
            <a:avLst/>
          </a:prstGeom>
        </p:spPr>
      </p:pic>
      <p:cxnSp>
        <p:nvCxnSpPr>
          <p:cNvPr id="7" name="Straight Connector 6">
            <a:extLst>
              <a:ext uri="{FF2B5EF4-FFF2-40B4-BE49-F238E27FC236}">
                <a16:creationId xmlns:a16="http://schemas.microsoft.com/office/drawing/2014/main" id="{C031F05C-CEC9-7DA0-3BEB-39ACA2E30610}"/>
              </a:ext>
            </a:extLst>
          </p:cNvPr>
          <p:cNvCxnSpPr/>
          <p:nvPr/>
        </p:nvCxnSpPr>
        <p:spPr>
          <a:xfrm>
            <a:off x="399245" y="2086377"/>
            <a:ext cx="72121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5A2A1A9E-AD1A-78DC-63CE-B1BB800998DC}"/>
              </a:ext>
            </a:extLst>
          </p:cNvPr>
          <p:cNvCxnSpPr/>
          <p:nvPr/>
        </p:nvCxnSpPr>
        <p:spPr>
          <a:xfrm>
            <a:off x="283335" y="3193961"/>
            <a:ext cx="837127"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Straight Connector 10">
            <a:extLst>
              <a:ext uri="{FF2B5EF4-FFF2-40B4-BE49-F238E27FC236}">
                <a16:creationId xmlns:a16="http://schemas.microsoft.com/office/drawing/2014/main" id="{B7E13A92-9E01-C072-6C62-56F8010097E5}"/>
              </a:ext>
            </a:extLst>
          </p:cNvPr>
          <p:cNvCxnSpPr>
            <a:cxnSpLocks/>
          </p:cNvCxnSpPr>
          <p:nvPr/>
        </p:nvCxnSpPr>
        <p:spPr>
          <a:xfrm>
            <a:off x="399245" y="4301545"/>
            <a:ext cx="631065"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51388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03"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1CA54-6252-FA4B-E513-3480BB83E99E}"/>
              </a:ext>
            </a:extLst>
          </p:cNvPr>
          <p:cNvSpPr>
            <a:spLocks noGrp="1"/>
          </p:cNvSpPr>
          <p:nvPr>
            <p:ph type="title"/>
          </p:nvPr>
        </p:nvSpPr>
        <p:spPr>
          <a:xfrm>
            <a:off x="772732" y="0"/>
            <a:ext cx="7651268" cy="656823"/>
          </a:xfrm>
        </p:spPr>
        <p:txBody>
          <a:bodyPr/>
          <a:lstStyle/>
          <a:p>
            <a:pPr algn="ctr"/>
            <a:r>
              <a:rPr lang="en-US" b="1" dirty="0"/>
              <a:t>Listen again and complete the conversation</a:t>
            </a:r>
            <a:br>
              <a:rPr lang="en-US" b="1" dirty="0"/>
            </a:br>
            <a:br>
              <a:rPr lang="en-US" dirty="0"/>
            </a:br>
            <a:endParaRPr lang="en-US" dirty="0"/>
          </a:p>
        </p:txBody>
      </p:sp>
      <p:sp>
        <p:nvSpPr>
          <p:cNvPr id="4" name="TextBox 3">
            <a:extLst>
              <a:ext uri="{FF2B5EF4-FFF2-40B4-BE49-F238E27FC236}">
                <a16:creationId xmlns:a16="http://schemas.microsoft.com/office/drawing/2014/main" id="{80E7FE1C-12A7-09C4-9D7A-CD4C1FB04103}"/>
              </a:ext>
            </a:extLst>
          </p:cNvPr>
          <p:cNvSpPr txBox="1"/>
          <p:nvPr/>
        </p:nvSpPr>
        <p:spPr>
          <a:xfrm>
            <a:off x="180305" y="476455"/>
            <a:ext cx="8796270" cy="4524315"/>
          </a:xfrm>
          <a:prstGeom prst="rect">
            <a:avLst/>
          </a:prstGeom>
          <a:noFill/>
        </p:spPr>
        <p:txBody>
          <a:bodyPr wrap="square">
            <a:spAutoFit/>
          </a:bodyPr>
          <a:lstStyle/>
          <a:p>
            <a:r>
              <a:rPr lang="en-US" sz="1800" dirty="0">
                <a:solidFill>
                  <a:schemeClr val="bg1"/>
                </a:solidFill>
              </a:rPr>
              <a:t>Employee: Good morning. How can I help you?</a:t>
            </a:r>
          </a:p>
          <a:p>
            <a:r>
              <a:rPr lang="en-US" sz="1800" dirty="0">
                <a:solidFill>
                  <a:schemeClr val="bg1"/>
                </a:solidFill>
              </a:rPr>
              <a:t>Customer: Hi. I installed </a:t>
            </a:r>
            <a:r>
              <a:rPr lang="en-US" sz="1800" dirty="0" err="1">
                <a:solidFill>
                  <a:schemeClr val="bg1"/>
                </a:solidFill>
              </a:rPr>
              <a:t>ClearPic</a:t>
            </a:r>
            <a:r>
              <a:rPr lang="en-US" sz="1800" dirty="0">
                <a:solidFill>
                  <a:schemeClr val="bg1"/>
                </a:solidFill>
              </a:rPr>
              <a:t> and I'm trying to run it. But the program keeps freezing.</a:t>
            </a:r>
          </a:p>
          <a:p>
            <a:r>
              <a:rPr lang="en-US" sz="1800" dirty="0">
                <a:solidFill>
                  <a:schemeClr val="bg1"/>
                </a:solidFill>
              </a:rPr>
              <a:t>Employee: How much memory is available on your computer?</a:t>
            </a:r>
          </a:p>
          <a:p>
            <a:r>
              <a:rPr lang="en-US" sz="1800" dirty="0">
                <a:solidFill>
                  <a:schemeClr val="bg1"/>
                </a:solidFill>
              </a:rPr>
              <a:t>Customer: It has 256 MB of RAM.</a:t>
            </a:r>
          </a:p>
          <a:p>
            <a:r>
              <a:rPr lang="en-US" sz="1800" dirty="0">
                <a:solidFill>
                  <a:schemeClr val="bg1"/>
                </a:solidFill>
              </a:rPr>
              <a:t>Employee: Well, 1)  _____. To run </a:t>
            </a:r>
            <a:r>
              <a:rPr lang="en-US" sz="1800" dirty="0" err="1">
                <a:solidFill>
                  <a:schemeClr val="bg1"/>
                </a:solidFill>
              </a:rPr>
              <a:t>ClearPic</a:t>
            </a:r>
            <a:r>
              <a:rPr lang="en-US" sz="1800" dirty="0">
                <a:solidFill>
                  <a:schemeClr val="bg1"/>
                </a:solidFill>
              </a:rPr>
              <a:t> you really want to have at least 500 MB of memory.</a:t>
            </a:r>
          </a:p>
          <a:p>
            <a:r>
              <a:rPr lang="en-US" sz="1800" dirty="0">
                <a:solidFill>
                  <a:schemeClr val="bg1"/>
                </a:solidFill>
              </a:rPr>
              <a:t>Customer: So how can I fix that?</a:t>
            </a:r>
          </a:p>
          <a:p>
            <a:r>
              <a:rPr lang="en-US" sz="1800" dirty="0">
                <a:solidFill>
                  <a:schemeClr val="bg1"/>
                </a:solidFill>
              </a:rPr>
              <a:t>Employee: One easy way is to increase your computer's 2) _______________.</a:t>
            </a:r>
          </a:p>
          <a:p>
            <a:r>
              <a:rPr lang="en-US" sz="1800" dirty="0">
                <a:solidFill>
                  <a:schemeClr val="bg1"/>
                </a:solidFill>
              </a:rPr>
              <a:t>Customer: What will that do?</a:t>
            </a:r>
          </a:p>
          <a:p>
            <a:r>
              <a:rPr lang="en-US" sz="1800" dirty="0">
                <a:solidFill>
                  <a:schemeClr val="bg1"/>
                </a:solidFill>
              </a:rPr>
              <a:t>Employee: It increases the paging file size. That way, your computer's 3) _______  can store more data.</a:t>
            </a:r>
          </a:p>
          <a:p>
            <a:r>
              <a:rPr lang="en-US" sz="1800" dirty="0">
                <a:solidFill>
                  <a:schemeClr val="bg1"/>
                </a:solidFill>
              </a:rPr>
              <a:t>Customer: I see. So 4) _______   do I increase the memory?</a:t>
            </a:r>
          </a:p>
          <a:p>
            <a:r>
              <a:rPr lang="en-US" sz="1800" dirty="0">
                <a:solidFill>
                  <a:schemeClr val="bg1"/>
                </a:solidFill>
              </a:rPr>
              <a:t>Employee: 5) ____   on the ‘My Computer’ icon. Under ‘Properties,’ increase the maximum memory amount _____6)    half.</a:t>
            </a:r>
          </a:p>
          <a:p>
            <a:r>
              <a:rPr lang="en-US" sz="1800" dirty="0">
                <a:solidFill>
                  <a:schemeClr val="bg1"/>
                </a:solidFill>
              </a:rPr>
              <a:t>Customer: Okay. Thanks for your help!</a:t>
            </a:r>
          </a:p>
        </p:txBody>
      </p:sp>
      <p:pic>
        <p:nvPicPr>
          <p:cNvPr id="5" name="About audio_unit 1_part 2">
            <a:hlinkClick r:id="" action="ppaction://media"/>
            <a:extLst>
              <a:ext uri="{FF2B5EF4-FFF2-40B4-BE49-F238E27FC236}">
                <a16:creationId xmlns:a16="http://schemas.microsoft.com/office/drawing/2014/main" id="{F1929DCB-8FBF-A10D-BF11-D8D1166B1E6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flipH="1">
            <a:off x="7096257" y="4340180"/>
            <a:ext cx="824247" cy="540599"/>
          </a:xfrm>
          <a:prstGeom prst="rect">
            <a:avLst/>
          </a:prstGeom>
        </p:spPr>
      </p:pic>
    </p:spTree>
    <p:extLst>
      <p:ext uri="{BB962C8B-B14F-4D97-AF65-F5344CB8AC3E}">
        <p14:creationId xmlns:p14="http://schemas.microsoft.com/office/powerpoint/2010/main" val="37742102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3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9697">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82C3-60E5-05F0-A3C1-3AE095152FDA}"/>
              </a:ext>
            </a:extLst>
          </p:cNvPr>
          <p:cNvSpPr>
            <a:spLocks noGrp="1"/>
          </p:cNvSpPr>
          <p:nvPr>
            <p:ph type="ctrTitle"/>
          </p:nvPr>
        </p:nvSpPr>
        <p:spPr>
          <a:xfrm>
            <a:off x="1120461" y="948174"/>
            <a:ext cx="6864439" cy="3185943"/>
          </a:xfrm>
        </p:spPr>
        <p:txBody>
          <a:bodyPr/>
          <a:lstStyle/>
          <a:p>
            <a:r>
              <a:rPr lang="en-US" sz="4400" dirty="0"/>
              <a:t>Answers: 1. there’s your problem; 2. virtual memory; 3. hard drive; 4. how exactly; 5. Just click; 6. by at least</a:t>
            </a:r>
          </a:p>
        </p:txBody>
      </p:sp>
    </p:spTree>
    <p:extLst>
      <p:ext uri="{BB962C8B-B14F-4D97-AF65-F5344CB8AC3E}">
        <p14:creationId xmlns:p14="http://schemas.microsoft.com/office/powerpoint/2010/main" val="186353196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47C8-A021-9C01-33BB-2F44C9C44C6E}"/>
              </a:ext>
            </a:extLst>
          </p:cNvPr>
          <p:cNvSpPr>
            <a:spLocks noGrp="1"/>
          </p:cNvSpPr>
          <p:nvPr>
            <p:ph type="title"/>
          </p:nvPr>
        </p:nvSpPr>
        <p:spPr>
          <a:xfrm>
            <a:off x="720000" y="0"/>
            <a:ext cx="7704000" cy="682580"/>
          </a:xfrm>
        </p:spPr>
        <p:txBody>
          <a:bodyPr/>
          <a:lstStyle/>
          <a:p>
            <a:pPr algn="ctr"/>
            <a:r>
              <a:rPr lang="en-US" b="1" i="0" dirty="0">
                <a:solidFill>
                  <a:schemeClr val="bg1"/>
                </a:solidFill>
                <a:effectLst/>
                <a:latin typeface="Times New Roman" panose="02020603050405020304" pitchFamily="18" charset="0"/>
              </a:rPr>
              <a:t>Use the words below to complete the text</a:t>
            </a:r>
            <a:endParaRPr lang="en-US" dirty="0">
              <a:solidFill>
                <a:schemeClr val="bg1"/>
              </a:solidFill>
            </a:endParaRPr>
          </a:p>
        </p:txBody>
      </p:sp>
      <p:sp>
        <p:nvSpPr>
          <p:cNvPr id="3" name="Text Placeholder 2">
            <a:extLst>
              <a:ext uri="{FF2B5EF4-FFF2-40B4-BE49-F238E27FC236}">
                <a16:creationId xmlns:a16="http://schemas.microsoft.com/office/drawing/2014/main" id="{41B7D982-1854-DB4C-1BC3-75BA1F034F4C}"/>
              </a:ext>
            </a:extLst>
          </p:cNvPr>
          <p:cNvSpPr>
            <a:spLocks noGrp="1"/>
          </p:cNvSpPr>
          <p:nvPr>
            <p:ph type="body" idx="1"/>
          </p:nvPr>
        </p:nvSpPr>
        <p:spPr/>
        <p:txBody>
          <a:bodyPr/>
          <a:lstStyle/>
          <a:p>
            <a:endParaRPr lang="en-US" dirty="0"/>
          </a:p>
        </p:txBody>
      </p:sp>
      <p:pic>
        <p:nvPicPr>
          <p:cNvPr id="4" name="video_unit 1_part 1">
            <a:hlinkClick r:id="" action="ppaction://media"/>
            <a:extLst>
              <a:ext uri="{FF2B5EF4-FFF2-40B4-BE49-F238E27FC236}">
                <a16:creationId xmlns:a16="http://schemas.microsoft.com/office/drawing/2014/main" id="{6F6313D5-0E45-FD7E-D91E-7EDA7668FE1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682580"/>
            <a:ext cx="9144000" cy="3987844"/>
          </a:xfrm>
          <a:prstGeom prst="rect">
            <a:avLst/>
          </a:prstGeom>
        </p:spPr>
      </p:pic>
    </p:spTree>
    <p:extLst>
      <p:ext uri="{BB962C8B-B14F-4D97-AF65-F5344CB8AC3E}">
        <p14:creationId xmlns:p14="http://schemas.microsoft.com/office/powerpoint/2010/main" val="175085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272FD8-C406-7E48-8F26-C487AD141BAE}"/>
              </a:ext>
            </a:extLst>
          </p:cNvPr>
          <p:cNvSpPr>
            <a:spLocks noGrp="1"/>
          </p:cNvSpPr>
          <p:nvPr>
            <p:ph type="body" idx="1"/>
          </p:nvPr>
        </p:nvSpPr>
        <p:spPr>
          <a:xfrm>
            <a:off x="270455" y="1152475"/>
            <a:ext cx="8680361" cy="3416400"/>
          </a:xfrm>
        </p:spPr>
        <p:txBody>
          <a:bodyPr/>
          <a:lstStyle/>
          <a:p>
            <a:pPr marL="139700" indent="0">
              <a:buNone/>
            </a:pPr>
            <a:r>
              <a:rPr lang="en-US" sz="2000" dirty="0"/>
              <a:t>Special Agent </a:t>
            </a:r>
            <a:r>
              <a:rPr lang="en-US" sz="2000" dirty="0" err="1"/>
              <a:t>Nickolaos</a:t>
            </a:r>
            <a:r>
              <a:rPr lang="en-US" sz="2000" dirty="0"/>
              <a:t> </a:t>
            </a:r>
            <a:r>
              <a:rPr lang="en-US" sz="2000" dirty="0" err="1"/>
              <a:t>Contaxakis</a:t>
            </a:r>
            <a:r>
              <a:rPr lang="en-US" sz="2000" dirty="0"/>
              <a:t> gives his advice on what 1) ________  terms one should be aware of, prior to buying a new computer. A buyer can 2) _______ a dual core or quad core for their computer. Mr. </a:t>
            </a:r>
            <a:r>
              <a:rPr lang="en-US" sz="2000" dirty="0" err="1"/>
              <a:t>Contaxakis</a:t>
            </a:r>
            <a:r>
              <a:rPr lang="en-US" sz="2000" dirty="0"/>
              <a:t> explains that the more 3) ________ the computer has, the more brain power it has. Regarding the speed of the processor, the more gigahertz that are available the 4)__________  it will work. Also, the larger the hard drive the more information can be stored on it. Lastly, the 5) _________ drive, otherwise known as a CD or DVD drive, is the section of the computer that allows it to 6)  movies or regular music.</a:t>
            </a:r>
          </a:p>
        </p:txBody>
      </p:sp>
      <p:graphicFrame>
        <p:nvGraphicFramePr>
          <p:cNvPr id="4" name="Table 3">
            <a:extLst>
              <a:ext uri="{FF2B5EF4-FFF2-40B4-BE49-F238E27FC236}">
                <a16:creationId xmlns:a16="http://schemas.microsoft.com/office/drawing/2014/main" id="{2441B914-C261-255F-2458-07B71020AACB}"/>
              </a:ext>
            </a:extLst>
          </p:cNvPr>
          <p:cNvGraphicFramePr>
            <a:graphicFrameLocks noGrp="1"/>
          </p:cNvGraphicFramePr>
          <p:nvPr>
            <p:extLst>
              <p:ext uri="{D42A27DB-BD31-4B8C-83A1-F6EECF244321}">
                <p14:modId xmlns:p14="http://schemas.microsoft.com/office/powerpoint/2010/main" val="2546173180"/>
              </p:ext>
            </p:extLst>
          </p:nvPr>
        </p:nvGraphicFramePr>
        <p:xfrm>
          <a:off x="525602" y="539750"/>
          <a:ext cx="7704000" cy="396240"/>
        </p:xfrm>
        <a:graphic>
          <a:graphicData uri="http://schemas.openxmlformats.org/drawingml/2006/table">
            <a:tbl>
              <a:tblPr firstRow="1" bandRow="1">
                <a:tableStyleId>{DE204557-73BF-49D9-8C5E-0D6F8871C2BE}</a:tableStyleId>
              </a:tblPr>
              <a:tblGrid>
                <a:gridCol w="1000972">
                  <a:extLst>
                    <a:ext uri="{9D8B030D-6E8A-4147-A177-3AD203B41FA5}">
                      <a16:colId xmlns:a16="http://schemas.microsoft.com/office/drawing/2014/main" val="3067258417"/>
                    </a:ext>
                  </a:extLst>
                </a:gridCol>
                <a:gridCol w="1487348">
                  <a:extLst>
                    <a:ext uri="{9D8B030D-6E8A-4147-A177-3AD203B41FA5}">
                      <a16:colId xmlns:a16="http://schemas.microsoft.com/office/drawing/2014/main" val="2732000051"/>
                    </a:ext>
                  </a:extLst>
                </a:gridCol>
                <a:gridCol w="1303920">
                  <a:extLst>
                    <a:ext uri="{9D8B030D-6E8A-4147-A177-3AD203B41FA5}">
                      <a16:colId xmlns:a16="http://schemas.microsoft.com/office/drawing/2014/main" val="2624829237"/>
                    </a:ext>
                  </a:extLst>
                </a:gridCol>
                <a:gridCol w="1303920">
                  <a:extLst>
                    <a:ext uri="{9D8B030D-6E8A-4147-A177-3AD203B41FA5}">
                      <a16:colId xmlns:a16="http://schemas.microsoft.com/office/drawing/2014/main" val="3866832848"/>
                    </a:ext>
                  </a:extLst>
                </a:gridCol>
                <a:gridCol w="1303920">
                  <a:extLst>
                    <a:ext uri="{9D8B030D-6E8A-4147-A177-3AD203B41FA5}">
                      <a16:colId xmlns:a16="http://schemas.microsoft.com/office/drawing/2014/main" val="3805382857"/>
                    </a:ext>
                  </a:extLst>
                </a:gridCol>
                <a:gridCol w="1303920">
                  <a:extLst>
                    <a:ext uri="{9D8B030D-6E8A-4147-A177-3AD203B41FA5}">
                      <a16:colId xmlns:a16="http://schemas.microsoft.com/office/drawing/2014/main" val="3997770837"/>
                    </a:ext>
                  </a:extLst>
                </a:gridCol>
              </a:tblGrid>
              <a:tr h="370840">
                <a:tc>
                  <a:txBody>
                    <a:bodyPr/>
                    <a:lstStyle/>
                    <a:p>
                      <a:r>
                        <a:rPr lang="en-US" sz="2000" dirty="0">
                          <a:solidFill>
                            <a:schemeClr val="bg1"/>
                          </a:solidFill>
                        </a:rPr>
                        <a:t>cores</a:t>
                      </a:r>
                    </a:p>
                  </a:txBody>
                  <a:tcPr/>
                </a:tc>
                <a:tc>
                  <a:txBody>
                    <a:bodyPr/>
                    <a:lstStyle/>
                    <a:p>
                      <a:r>
                        <a:rPr lang="en-US" sz="2000" dirty="0">
                          <a:solidFill>
                            <a:schemeClr val="bg1"/>
                          </a:solidFill>
                        </a:rPr>
                        <a:t>technology</a:t>
                      </a:r>
                    </a:p>
                  </a:txBody>
                  <a:tcPr/>
                </a:tc>
                <a:tc>
                  <a:txBody>
                    <a:bodyPr/>
                    <a:lstStyle/>
                    <a:p>
                      <a:r>
                        <a:rPr lang="en-US" sz="2000" dirty="0">
                          <a:solidFill>
                            <a:schemeClr val="bg1"/>
                          </a:solidFill>
                        </a:rPr>
                        <a:t>read</a:t>
                      </a:r>
                    </a:p>
                  </a:txBody>
                  <a:tcPr/>
                </a:tc>
                <a:tc>
                  <a:txBody>
                    <a:bodyPr/>
                    <a:lstStyle/>
                    <a:p>
                      <a:r>
                        <a:rPr lang="en-US" sz="2000" dirty="0">
                          <a:solidFill>
                            <a:schemeClr val="bg1"/>
                          </a:solidFill>
                        </a:rPr>
                        <a:t>optical</a:t>
                      </a:r>
                    </a:p>
                  </a:txBody>
                  <a:tcPr/>
                </a:tc>
                <a:tc>
                  <a:txBody>
                    <a:bodyPr/>
                    <a:lstStyle/>
                    <a:p>
                      <a:r>
                        <a:rPr lang="en-US" sz="2000" dirty="0">
                          <a:solidFill>
                            <a:schemeClr val="bg1"/>
                          </a:solidFill>
                        </a:rPr>
                        <a:t>purchase</a:t>
                      </a:r>
                    </a:p>
                  </a:txBody>
                  <a:tcPr/>
                </a:tc>
                <a:tc>
                  <a:txBody>
                    <a:bodyPr/>
                    <a:lstStyle/>
                    <a:p>
                      <a:r>
                        <a:rPr lang="en-US" sz="2000" dirty="0">
                          <a:solidFill>
                            <a:schemeClr val="bg1"/>
                          </a:solidFill>
                        </a:rPr>
                        <a:t>faster</a:t>
                      </a:r>
                    </a:p>
                  </a:txBody>
                  <a:tcPr/>
                </a:tc>
                <a:extLst>
                  <a:ext uri="{0D108BD9-81ED-4DB2-BD59-A6C34878D82A}">
                    <a16:rowId xmlns:a16="http://schemas.microsoft.com/office/drawing/2014/main" val="130875182"/>
                  </a:ext>
                </a:extLst>
              </a:tr>
            </a:tbl>
          </a:graphicData>
        </a:graphic>
      </p:graphicFrame>
      <p:sp>
        <p:nvSpPr>
          <p:cNvPr id="5" name="TextBox 4">
            <a:extLst>
              <a:ext uri="{FF2B5EF4-FFF2-40B4-BE49-F238E27FC236}">
                <a16:creationId xmlns:a16="http://schemas.microsoft.com/office/drawing/2014/main" id="{062A3D62-7EB6-2A83-FBD4-AB8B7210E230}"/>
              </a:ext>
            </a:extLst>
          </p:cNvPr>
          <p:cNvSpPr txBox="1"/>
          <p:nvPr/>
        </p:nvSpPr>
        <p:spPr>
          <a:xfrm>
            <a:off x="193184" y="4365938"/>
            <a:ext cx="8950816" cy="707886"/>
          </a:xfrm>
          <a:prstGeom prst="rect">
            <a:avLst/>
          </a:prstGeom>
          <a:noFill/>
        </p:spPr>
        <p:txBody>
          <a:bodyPr wrap="square" rtlCol="0">
            <a:spAutoFit/>
          </a:bodyPr>
          <a:lstStyle/>
          <a:p>
            <a:r>
              <a:rPr lang="en-US" sz="2000" b="1" dirty="0">
                <a:solidFill>
                  <a:schemeClr val="bg1"/>
                </a:solidFill>
              </a:rPr>
              <a:t>Answers: 1. technology; 2. purchase; 3. cores; 4. faster; 5. optical; 6. read </a:t>
            </a:r>
          </a:p>
        </p:txBody>
      </p:sp>
    </p:spTree>
    <p:extLst>
      <p:ext uri="{BB962C8B-B14F-4D97-AF65-F5344CB8AC3E}">
        <p14:creationId xmlns:p14="http://schemas.microsoft.com/office/powerpoint/2010/main" val="301192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66"/>
          <p:cNvSpPr txBox="1">
            <a:spLocks noGrp="1"/>
          </p:cNvSpPr>
          <p:nvPr>
            <p:ph type="title"/>
          </p:nvPr>
        </p:nvSpPr>
        <p:spPr>
          <a:xfrm>
            <a:off x="1020726" y="540000"/>
            <a:ext cx="633413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latin typeface="Algerian" panose="04020705040A02060702" pitchFamily="82" charset="0"/>
              </a:rPr>
              <a:t>Home Assignment</a:t>
            </a:r>
            <a:endParaRPr sz="3600" dirty="0">
              <a:latin typeface="Algerian" panose="04020705040A02060702" pitchFamily="82" charset="0"/>
            </a:endParaRPr>
          </a:p>
        </p:txBody>
      </p:sp>
      <p:pic>
        <p:nvPicPr>
          <p:cNvPr id="2703" name="Google Shape;2703;p66"/>
          <p:cNvPicPr preferRelativeResize="0"/>
          <p:nvPr/>
        </p:nvPicPr>
        <p:blipFill rotWithShape="1">
          <a:blip r:embed="rId3">
            <a:alphaModFix/>
          </a:blip>
          <a:srcRect l="-1114" r="-1124"/>
          <a:stretch/>
        </p:blipFill>
        <p:spPr>
          <a:xfrm>
            <a:off x="3360450" y="1649663"/>
            <a:ext cx="2353500" cy="1441800"/>
          </a:xfrm>
          <a:prstGeom prst="roundRect">
            <a:avLst>
              <a:gd name="adj" fmla="val 0"/>
            </a:avLst>
          </a:prstGeom>
          <a:noFill/>
          <a:ln>
            <a:noFill/>
          </a:ln>
        </p:spPr>
      </p:pic>
      <p:pic>
        <p:nvPicPr>
          <p:cNvPr id="2704" name="Google Shape;2704;p66"/>
          <p:cNvPicPr preferRelativeResize="0"/>
          <p:nvPr/>
        </p:nvPicPr>
        <p:blipFill rotWithShape="1">
          <a:blip r:embed="rId4">
            <a:alphaModFix/>
          </a:blip>
          <a:srcRect l="797" t="1018" r="797" b="1096"/>
          <a:stretch/>
        </p:blipFill>
        <p:spPr>
          <a:xfrm>
            <a:off x="1379621" y="1793057"/>
            <a:ext cx="1005300" cy="1571100"/>
          </a:xfrm>
          <a:prstGeom prst="roundRect">
            <a:avLst>
              <a:gd name="adj" fmla="val 1278"/>
            </a:avLst>
          </a:prstGeom>
          <a:noFill/>
          <a:ln>
            <a:noFill/>
          </a:ln>
        </p:spPr>
      </p:pic>
      <p:sp>
        <p:nvSpPr>
          <p:cNvPr id="2705" name="Google Shape;2705;p66"/>
          <p:cNvSpPr/>
          <p:nvPr/>
        </p:nvSpPr>
        <p:spPr>
          <a:xfrm rot="5400000">
            <a:off x="1049114" y="2014454"/>
            <a:ext cx="1666034" cy="1128196"/>
          </a:xfrm>
          <a:custGeom>
            <a:avLst/>
            <a:gdLst/>
            <a:ahLst/>
            <a:cxnLst/>
            <a:rect l="l" t="t" r="r" b="b"/>
            <a:pathLst>
              <a:path w="96414" h="63160" extrusionOk="0">
                <a:moveTo>
                  <a:pt x="92169" y="3479"/>
                </a:moveTo>
                <a:cubicBezTo>
                  <a:pt x="92552" y="3479"/>
                  <a:pt x="92967" y="3735"/>
                  <a:pt x="92967" y="4118"/>
                </a:cubicBezTo>
                <a:lnTo>
                  <a:pt x="92967" y="59042"/>
                </a:lnTo>
                <a:cubicBezTo>
                  <a:pt x="92967" y="59457"/>
                  <a:pt x="92552" y="59713"/>
                  <a:pt x="92169" y="59713"/>
                </a:cubicBezTo>
                <a:lnTo>
                  <a:pt x="4117" y="59713"/>
                </a:lnTo>
                <a:cubicBezTo>
                  <a:pt x="3862" y="59713"/>
                  <a:pt x="3447" y="59457"/>
                  <a:pt x="3447" y="59042"/>
                </a:cubicBezTo>
                <a:lnTo>
                  <a:pt x="3447" y="4118"/>
                </a:lnTo>
                <a:cubicBezTo>
                  <a:pt x="3447" y="3735"/>
                  <a:pt x="3862" y="3479"/>
                  <a:pt x="4117" y="3479"/>
                </a:cubicBezTo>
                <a:close/>
                <a:moveTo>
                  <a:pt x="4117" y="1"/>
                </a:moveTo>
                <a:cubicBezTo>
                  <a:pt x="1851" y="1"/>
                  <a:pt x="0" y="1884"/>
                  <a:pt x="0" y="4118"/>
                </a:cubicBezTo>
                <a:lnTo>
                  <a:pt x="0" y="59042"/>
                </a:lnTo>
                <a:cubicBezTo>
                  <a:pt x="0" y="61308"/>
                  <a:pt x="1851" y="63159"/>
                  <a:pt x="4117" y="63159"/>
                </a:cubicBezTo>
                <a:lnTo>
                  <a:pt x="92169" y="63159"/>
                </a:lnTo>
                <a:cubicBezTo>
                  <a:pt x="94563" y="63159"/>
                  <a:pt x="96414" y="61308"/>
                  <a:pt x="96414" y="59042"/>
                </a:cubicBezTo>
                <a:lnTo>
                  <a:pt x="96414" y="4118"/>
                </a:lnTo>
                <a:cubicBezTo>
                  <a:pt x="96414" y="1884"/>
                  <a:pt x="94563" y="1"/>
                  <a:pt x="9216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6" name="Google Shape;2706;p66"/>
          <p:cNvGrpSpPr/>
          <p:nvPr/>
        </p:nvGrpSpPr>
        <p:grpSpPr>
          <a:xfrm>
            <a:off x="3065754" y="1579474"/>
            <a:ext cx="2945151" cy="1832165"/>
            <a:chOff x="3065754" y="1521837"/>
            <a:chExt cx="2945151" cy="1832165"/>
          </a:xfrm>
        </p:grpSpPr>
        <p:sp>
          <p:nvSpPr>
            <p:cNvPr id="2707" name="Google Shape;2707;p66"/>
            <p:cNvSpPr/>
            <p:nvPr/>
          </p:nvSpPr>
          <p:spPr>
            <a:xfrm>
              <a:off x="3065754" y="3099954"/>
              <a:ext cx="2945151" cy="162059"/>
            </a:xfrm>
            <a:custGeom>
              <a:avLst/>
              <a:gdLst/>
              <a:ahLst/>
              <a:cxnLst/>
              <a:rect l="l" t="t" r="r" b="b"/>
              <a:pathLst>
                <a:path w="132829" h="7309" extrusionOk="0">
                  <a:moveTo>
                    <a:pt x="10755" y="1"/>
                  </a:moveTo>
                  <a:lnTo>
                    <a:pt x="0" y="7309"/>
                  </a:lnTo>
                  <a:lnTo>
                    <a:pt x="132828" y="7309"/>
                  </a:lnTo>
                  <a:lnTo>
                    <a:pt x="122073"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065754" y="3262008"/>
              <a:ext cx="2945151" cy="91994"/>
            </a:xfrm>
            <a:custGeom>
              <a:avLst/>
              <a:gdLst/>
              <a:ahLst/>
              <a:cxnLst/>
              <a:rect l="l" t="t" r="r" b="b"/>
              <a:pathLst>
                <a:path w="132829" h="4149" extrusionOk="0">
                  <a:moveTo>
                    <a:pt x="0" y="0"/>
                  </a:moveTo>
                  <a:lnTo>
                    <a:pt x="0" y="670"/>
                  </a:lnTo>
                  <a:cubicBezTo>
                    <a:pt x="0" y="2681"/>
                    <a:pt x="1468" y="4149"/>
                    <a:pt x="3319" y="4149"/>
                  </a:cubicBezTo>
                  <a:lnTo>
                    <a:pt x="129509" y="4149"/>
                  </a:lnTo>
                  <a:cubicBezTo>
                    <a:pt x="131392" y="4149"/>
                    <a:pt x="132828" y="2681"/>
                    <a:pt x="132828" y="670"/>
                  </a:cubicBezTo>
                  <a:lnTo>
                    <a:pt x="13282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304211" y="1521837"/>
              <a:ext cx="2468198" cy="1578192"/>
            </a:xfrm>
            <a:custGeom>
              <a:avLst/>
              <a:gdLst/>
              <a:ahLst/>
              <a:cxnLst/>
              <a:rect l="l" t="t" r="r" b="b"/>
              <a:pathLst>
                <a:path w="111318" h="82563" extrusionOk="0">
                  <a:moveTo>
                    <a:pt x="105988" y="3574"/>
                  </a:moveTo>
                  <a:cubicBezTo>
                    <a:pt x="106914" y="3574"/>
                    <a:pt x="107712" y="4245"/>
                    <a:pt x="107712" y="5170"/>
                  </a:cubicBezTo>
                  <a:lnTo>
                    <a:pt x="107712" y="77520"/>
                  </a:lnTo>
                  <a:cubicBezTo>
                    <a:pt x="107712" y="78446"/>
                    <a:pt x="106914" y="79244"/>
                    <a:pt x="105988" y="79244"/>
                  </a:cubicBezTo>
                  <a:lnTo>
                    <a:pt x="5075" y="79244"/>
                  </a:lnTo>
                  <a:cubicBezTo>
                    <a:pt x="4149" y="79244"/>
                    <a:pt x="3479" y="78446"/>
                    <a:pt x="3479" y="77520"/>
                  </a:cubicBezTo>
                  <a:lnTo>
                    <a:pt x="3479" y="5170"/>
                  </a:lnTo>
                  <a:cubicBezTo>
                    <a:pt x="3479" y="4245"/>
                    <a:pt x="4149" y="3574"/>
                    <a:pt x="5075" y="3574"/>
                  </a:cubicBezTo>
                  <a:close/>
                  <a:moveTo>
                    <a:pt x="5203" y="0"/>
                  </a:moveTo>
                  <a:cubicBezTo>
                    <a:pt x="2394" y="0"/>
                    <a:pt x="0" y="2266"/>
                    <a:pt x="0" y="5170"/>
                  </a:cubicBezTo>
                  <a:lnTo>
                    <a:pt x="0" y="82563"/>
                  </a:lnTo>
                  <a:lnTo>
                    <a:pt x="111318" y="82563"/>
                  </a:lnTo>
                  <a:lnTo>
                    <a:pt x="111318" y="5170"/>
                  </a:lnTo>
                  <a:cubicBezTo>
                    <a:pt x="111318" y="2266"/>
                    <a:pt x="109052" y="0"/>
                    <a:pt x="10611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0" name="Google Shape;2710;p66"/>
          <p:cNvSpPr txBox="1">
            <a:spLocks noGrp="1"/>
          </p:cNvSpPr>
          <p:nvPr>
            <p:ph type="subTitle" idx="4294967295"/>
          </p:nvPr>
        </p:nvSpPr>
        <p:spPr>
          <a:xfrm>
            <a:off x="1275675" y="3621875"/>
            <a:ext cx="6525300" cy="37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b="1" dirty="0"/>
              <a:t>Learn the terms/specific words which you studied during the lessons. </a:t>
            </a:r>
          </a:p>
          <a:p>
            <a:pPr marL="0" lvl="0" indent="0" algn="ctr" rtl="0">
              <a:spcBef>
                <a:spcPts val="0"/>
              </a:spcBef>
              <a:spcAft>
                <a:spcPts val="0"/>
              </a:spcAft>
              <a:buClr>
                <a:schemeClr val="dk1"/>
              </a:buClr>
              <a:buSzPts val="1100"/>
              <a:buFont typeface="Arial"/>
              <a:buNone/>
            </a:pPr>
            <a:r>
              <a:rPr lang="en-US" sz="2400" b="1" dirty="0"/>
              <a:t>Get ready </a:t>
            </a:r>
            <a:r>
              <a:rPr lang="en-US" sz="2400" b="1"/>
              <a:t>to make </a:t>
            </a:r>
            <a:r>
              <a:rPr lang="en-US" sz="2400" b="1" dirty="0"/>
              <a:t>the presentation.</a:t>
            </a:r>
          </a:p>
          <a:p>
            <a:pPr marL="0" lvl="0" indent="0" algn="ctr" rtl="0">
              <a:spcBef>
                <a:spcPts val="0"/>
              </a:spcBef>
              <a:spcAft>
                <a:spcPts val="0"/>
              </a:spcAft>
              <a:buClr>
                <a:schemeClr val="dk1"/>
              </a:buClr>
              <a:buSzPts val="1100"/>
              <a:buFont typeface="Arial"/>
              <a:buNone/>
            </a:pPr>
            <a:endParaRPr dirty="0"/>
          </a:p>
        </p:txBody>
      </p:sp>
      <p:grpSp>
        <p:nvGrpSpPr>
          <p:cNvPr id="2711" name="Google Shape;2711;p66"/>
          <p:cNvGrpSpPr/>
          <p:nvPr/>
        </p:nvGrpSpPr>
        <p:grpSpPr>
          <a:xfrm>
            <a:off x="6630633" y="2106271"/>
            <a:ext cx="724225" cy="1305382"/>
            <a:chOff x="6602075" y="2053150"/>
            <a:chExt cx="782100" cy="1409700"/>
          </a:xfrm>
        </p:grpSpPr>
        <p:sp>
          <p:nvSpPr>
            <p:cNvPr id="2712" name="Google Shape;2712;p66"/>
            <p:cNvSpPr/>
            <p:nvPr/>
          </p:nvSpPr>
          <p:spPr>
            <a:xfrm>
              <a:off x="6602075" y="2053150"/>
              <a:ext cx="782100" cy="14097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3" name="Google Shape;2713;p66"/>
            <p:cNvPicPr preferRelativeResize="0"/>
            <p:nvPr/>
          </p:nvPicPr>
          <p:blipFill rotWithShape="1">
            <a:blip r:embed="rId5">
              <a:alphaModFix/>
            </a:blip>
            <a:srcRect l="-10"/>
            <a:stretch/>
          </p:blipFill>
          <p:spPr>
            <a:xfrm>
              <a:off x="6684933" y="2156021"/>
              <a:ext cx="616500" cy="1203900"/>
            </a:xfrm>
            <a:prstGeom prst="roundRect">
              <a:avLst>
                <a:gd name="adj" fmla="val 1917"/>
              </a:avLst>
            </a:prstGeom>
            <a:noFill/>
            <a:ln>
              <a:noFill/>
            </a:ln>
          </p:spPr>
        </p:pic>
        <p:sp>
          <p:nvSpPr>
            <p:cNvPr id="2714" name="Google Shape;2714;p66"/>
            <p:cNvSpPr/>
            <p:nvPr/>
          </p:nvSpPr>
          <p:spPr>
            <a:xfrm>
              <a:off x="6691725" y="2156025"/>
              <a:ext cx="609600" cy="1203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66"/>
          <p:cNvGrpSpPr/>
          <p:nvPr/>
        </p:nvGrpSpPr>
        <p:grpSpPr>
          <a:xfrm rot="10800000">
            <a:off x="7800979" y="4115805"/>
            <a:ext cx="543432" cy="741197"/>
            <a:chOff x="2878829" y="3023092"/>
            <a:chExt cx="543432" cy="741197"/>
          </a:xfrm>
        </p:grpSpPr>
        <p:sp>
          <p:nvSpPr>
            <p:cNvPr id="2716" name="Google Shape;2716;p6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66"/>
          <p:cNvGrpSpPr/>
          <p:nvPr/>
        </p:nvGrpSpPr>
        <p:grpSpPr>
          <a:xfrm rot="10800000">
            <a:off x="385717" y="1745517"/>
            <a:ext cx="543432" cy="741197"/>
            <a:chOff x="2878829" y="3023092"/>
            <a:chExt cx="543432" cy="741197"/>
          </a:xfrm>
        </p:grpSpPr>
        <p:sp>
          <p:nvSpPr>
            <p:cNvPr id="2741" name="Google Shape;2741;p6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5" name="Google Shape;2765;p66"/>
          <p:cNvGrpSpPr/>
          <p:nvPr/>
        </p:nvGrpSpPr>
        <p:grpSpPr>
          <a:xfrm>
            <a:off x="350893" y="345057"/>
            <a:ext cx="8225504" cy="4106844"/>
            <a:chOff x="350893" y="345057"/>
            <a:chExt cx="8225504" cy="4106844"/>
          </a:xfrm>
        </p:grpSpPr>
        <p:grpSp>
          <p:nvGrpSpPr>
            <p:cNvPr id="2766" name="Google Shape;2766;p66"/>
            <p:cNvGrpSpPr/>
            <p:nvPr/>
          </p:nvGrpSpPr>
          <p:grpSpPr>
            <a:xfrm>
              <a:off x="350893" y="345057"/>
              <a:ext cx="8225504" cy="344536"/>
              <a:chOff x="1942776" y="1722253"/>
              <a:chExt cx="2118174" cy="88722"/>
            </a:xfrm>
          </p:grpSpPr>
          <p:sp>
            <p:nvSpPr>
              <p:cNvPr id="2767" name="Google Shape;2767;p6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9" name="Google Shape;2769;p66"/>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lgerian" panose="04020705040A02060702" pitchFamily="82" charset="0"/>
              </a:rPr>
              <a:t>Enhance your vocabulary</a:t>
            </a:r>
            <a:endParaRPr dirty="0">
              <a:latin typeface="Algerian" panose="04020705040A02060702" pitchFamily="82" charset="0"/>
            </a:endParaRPr>
          </a:p>
          <a:p>
            <a:pPr marL="0" lvl="0" indent="0" algn="l" rtl="0">
              <a:spcBef>
                <a:spcPts val="0"/>
              </a:spcBef>
              <a:spcAft>
                <a:spcPts val="0"/>
              </a:spcAft>
              <a:buNone/>
            </a:pPr>
            <a:endParaRPr dirty="0"/>
          </a:p>
        </p:txBody>
      </p:sp>
      <p:sp>
        <p:nvSpPr>
          <p:cNvPr id="238" name="Google Shape;238;p36"/>
          <p:cNvSpPr txBox="1">
            <a:spLocks noGrp="1"/>
          </p:cNvSpPr>
          <p:nvPr>
            <p:ph type="body" idx="1"/>
          </p:nvPr>
        </p:nvSpPr>
        <p:spPr>
          <a:xfrm>
            <a:off x="321003" y="1152475"/>
            <a:ext cx="4903127" cy="3416400"/>
          </a:xfrm>
          <a:prstGeom prst="rect">
            <a:avLst/>
          </a:prstGeom>
        </p:spPr>
        <p:txBody>
          <a:bodyPr spcFirstLastPara="1" wrap="square" lIns="91425" tIns="91425" rIns="91425" bIns="91425" anchor="t" anchorCtr="0">
            <a:noAutofit/>
          </a:bodyPr>
          <a:lstStyle/>
          <a:p>
            <a:pPr lvl="0" indent="-457200" algn="l" rtl="0">
              <a:spcBef>
                <a:spcPts val="0"/>
              </a:spcBef>
              <a:spcAft>
                <a:spcPts val="1600"/>
              </a:spcAft>
              <a:buAutoNum type="arabicPeriod"/>
            </a:pPr>
            <a:r>
              <a:rPr lang="en-US" sz="1800" b="1" dirty="0"/>
              <a:t>E-commerce</a:t>
            </a:r>
            <a:r>
              <a:rPr lang="en-US" sz="1800" dirty="0"/>
              <a:t> – is the purchase or sale of items on the internet.</a:t>
            </a:r>
          </a:p>
          <a:p>
            <a:pPr lvl="0" indent="-457200" algn="l" rtl="0">
              <a:spcBef>
                <a:spcPts val="0"/>
              </a:spcBef>
              <a:spcAft>
                <a:spcPts val="1600"/>
              </a:spcAft>
              <a:buAutoNum type="arabicPeriod"/>
            </a:pPr>
            <a:r>
              <a:rPr lang="en-US" sz="1800" b="1" dirty="0"/>
              <a:t>Traffic</a:t>
            </a:r>
            <a:r>
              <a:rPr lang="en-US" sz="1800" dirty="0"/>
              <a:t> – is the total number of users that go to and view a website in a certain amount of time.</a:t>
            </a:r>
          </a:p>
          <a:p>
            <a:pPr lvl="0" indent="-457200" algn="l" rtl="0">
              <a:spcBef>
                <a:spcPts val="0"/>
              </a:spcBef>
              <a:spcAft>
                <a:spcPts val="1600"/>
              </a:spcAft>
              <a:buAutoNum type="arabicPeriod"/>
            </a:pPr>
            <a:r>
              <a:rPr lang="en-US" sz="1800" b="1" dirty="0"/>
              <a:t>Affiliate </a:t>
            </a:r>
            <a:r>
              <a:rPr lang="en-US" sz="1800" dirty="0"/>
              <a:t>– is a person or business that directs Internet traffic to a business’s website in exchange for a percentage of sales.</a:t>
            </a:r>
          </a:p>
          <a:p>
            <a:pPr lvl="0" indent="-457200" algn="l" rtl="0">
              <a:spcBef>
                <a:spcPts val="0"/>
              </a:spcBef>
              <a:spcAft>
                <a:spcPts val="1600"/>
              </a:spcAft>
              <a:buAutoNum type="arabicPeriod"/>
            </a:pPr>
            <a:endParaRPr sz="2400" dirty="0"/>
          </a:p>
        </p:txBody>
      </p:sp>
      <p:grpSp>
        <p:nvGrpSpPr>
          <p:cNvPr id="239" name="Google Shape;239;p36"/>
          <p:cNvGrpSpPr/>
          <p:nvPr/>
        </p:nvGrpSpPr>
        <p:grpSpPr>
          <a:xfrm>
            <a:off x="396318" y="1376775"/>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6" name="Picture 2" descr="10 tips to improve the images of your e-commerce | Jivochat">
            <a:extLst>
              <a:ext uri="{FF2B5EF4-FFF2-40B4-BE49-F238E27FC236}">
                <a16:creationId xmlns:a16="http://schemas.microsoft.com/office/drawing/2014/main" id="{4B90F975-1E13-40B5-A837-2AC2129CAD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6448" y="1179751"/>
            <a:ext cx="2062718" cy="111996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28" name="Picture 4" descr="Computer network. Traffic. stock illustration. Illustration ...">
            <a:extLst>
              <a:ext uri="{FF2B5EF4-FFF2-40B4-BE49-F238E27FC236}">
                <a16:creationId xmlns:a16="http://schemas.microsoft.com/office/drawing/2014/main" id="{85022410-952D-430A-B244-9DDB92C681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8976" y="2161374"/>
            <a:ext cx="2575024" cy="151691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550+ Affiliate Marketing Pictures | Download Free Images on ...">
            <a:extLst>
              <a:ext uri="{FF2B5EF4-FFF2-40B4-BE49-F238E27FC236}">
                <a16:creationId xmlns:a16="http://schemas.microsoft.com/office/drawing/2014/main" id="{9894E264-7508-4C45-9384-1CBDD6515E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05153" y="3413943"/>
            <a:ext cx="2271110" cy="151691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1DFB9A-335A-E589-E872-C950EBB856B4}"/>
              </a:ext>
            </a:extLst>
          </p:cNvPr>
          <p:cNvSpPr txBox="1"/>
          <p:nvPr/>
        </p:nvSpPr>
        <p:spPr>
          <a:xfrm>
            <a:off x="334851" y="347730"/>
            <a:ext cx="7997779" cy="4616648"/>
          </a:xfrm>
          <a:prstGeom prst="rect">
            <a:avLst/>
          </a:prstGeom>
          <a:noFill/>
        </p:spPr>
        <p:txBody>
          <a:bodyPr wrap="square">
            <a:spAutoFit/>
          </a:bodyPr>
          <a:lstStyle/>
          <a:p>
            <a:r>
              <a:rPr lang="en-US" b="1" dirty="0">
                <a:solidFill>
                  <a:schemeClr val="bg1"/>
                </a:solidFill>
              </a:rPr>
              <a:t>Analyze the memory usage of your own computer or another device you use regularly.</a:t>
            </a:r>
          </a:p>
          <a:p>
            <a:r>
              <a:rPr lang="en-US" b="1" i="1" u="sng" dirty="0">
                <a:solidFill>
                  <a:schemeClr val="bg1"/>
                </a:solidFill>
              </a:rPr>
              <a:t>Instructions:</a:t>
            </a:r>
          </a:p>
          <a:p>
            <a:r>
              <a:rPr lang="en-US" b="1" dirty="0">
                <a:solidFill>
                  <a:schemeClr val="bg1"/>
                </a:solidFill>
              </a:rPr>
              <a:t>- Use built-in tools or third-party software to check the current RAM and virtual memory usage.</a:t>
            </a:r>
          </a:p>
          <a:p>
            <a:r>
              <a:rPr lang="en-US" b="1" dirty="0">
                <a:solidFill>
                  <a:schemeClr val="bg1"/>
                </a:solidFill>
              </a:rPr>
              <a:t>- Document how much RAM is in use, how much is available, and how virtual memory is being utilized.</a:t>
            </a:r>
          </a:p>
          <a:p>
            <a:r>
              <a:rPr lang="en-US" b="1" dirty="0">
                <a:solidFill>
                  <a:schemeClr val="bg1"/>
                </a:solidFill>
              </a:rPr>
              <a:t>- Identify and list the programs that are consuming the most memory.</a:t>
            </a:r>
          </a:p>
          <a:p>
            <a:r>
              <a:rPr lang="en-US" b="1" dirty="0">
                <a:solidFill>
                  <a:schemeClr val="bg1"/>
                </a:solidFill>
              </a:rPr>
              <a:t> - Write a 1-page report of your findings, including screenshots or graphs if possible.</a:t>
            </a:r>
          </a:p>
          <a:p>
            <a:r>
              <a:rPr lang="en-US" b="1" i="1" u="sng" dirty="0">
                <a:solidFill>
                  <a:schemeClr val="bg1"/>
                </a:solidFill>
              </a:rPr>
              <a:t>Tips:</a:t>
            </a:r>
          </a:p>
          <a:p>
            <a:r>
              <a:rPr lang="en-US" b="1" dirty="0">
                <a:solidFill>
                  <a:schemeClr val="bg1"/>
                </a:solidFill>
              </a:rPr>
              <a:t>Using Third-Party Software:</a:t>
            </a:r>
          </a:p>
          <a:p>
            <a:r>
              <a:rPr lang="en-US" b="1" dirty="0">
                <a:solidFill>
                  <a:schemeClr val="bg1"/>
                </a:solidFill>
              </a:rPr>
              <a:t>Download and Install: Download from CPU-Z's official website</a:t>
            </a:r>
          </a:p>
          <a:p>
            <a:r>
              <a:rPr lang="en-US" b="1" i="1" u="sng" dirty="0">
                <a:solidFill>
                  <a:schemeClr val="bg1"/>
                </a:solidFill>
              </a:rPr>
              <a:t>Task Manager:</a:t>
            </a:r>
          </a:p>
          <a:p>
            <a:r>
              <a:rPr lang="en-US" b="1" dirty="0">
                <a:solidFill>
                  <a:schemeClr val="bg1"/>
                </a:solidFill>
              </a:rPr>
              <a:t>Open Task Manager:</a:t>
            </a:r>
          </a:p>
          <a:p>
            <a:r>
              <a:rPr lang="en-US" b="1" dirty="0">
                <a:solidFill>
                  <a:schemeClr val="bg1"/>
                </a:solidFill>
              </a:rPr>
              <a:t>Press Ctrl + Shift + Esc or Ctrl + Alt + Del and select "Task Manager."</a:t>
            </a:r>
          </a:p>
          <a:p>
            <a:r>
              <a:rPr lang="en-US" b="1" dirty="0">
                <a:solidFill>
                  <a:schemeClr val="bg1"/>
                </a:solidFill>
              </a:rPr>
              <a:t>Check RAM Usage:</a:t>
            </a:r>
          </a:p>
          <a:p>
            <a:r>
              <a:rPr lang="en-US" b="1" dirty="0">
                <a:solidFill>
                  <a:schemeClr val="bg1"/>
                </a:solidFill>
              </a:rPr>
              <a:t>Go to the "Performance" tab.</a:t>
            </a:r>
          </a:p>
          <a:p>
            <a:r>
              <a:rPr lang="en-US" b="1" dirty="0">
                <a:solidFill>
                  <a:schemeClr val="bg1"/>
                </a:solidFill>
              </a:rPr>
              <a:t>Click on "Memory" to see the current RAM usage, available memory, and other details.</a:t>
            </a:r>
          </a:p>
          <a:p>
            <a:r>
              <a:rPr lang="en-US" b="1" dirty="0">
                <a:solidFill>
                  <a:schemeClr val="bg1"/>
                </a:solidFill>
              </a:rPr>
              <a:t>Check Virtual Memory:</a:t>
            </a:r>
          </a:p>
          <a:p>
            <a:r>
              <a:rPr lang="en-US" b="1" dirty="0">
                <a:solidFill>
                  <a:schemeClr val="bg1"/>
                </a:solidFill>
              </a:rPr>
              <a:t>Go to the "Performance" tab.</a:t>
            </a:r>
          </a:p>
          <a:p>
            <a:r>
              <a:rPr lang="en-US" b="1" dirty="0">
                <a:solidFill>
                  <a:schemeClr val="bg1"/>
                </a:solidFill>
              </a:rPr>
              <a:t>Click on "Memory," then scroll down to see "Virtual Memory" statistics at the bottom of the window</a:t>
            </a:r>
            <a:r>
              <a:rPr lang="en-US" dirty="0"/>
              <a:t>.</a:t>
            </a:r>
          </a:p>
        </p:txBody>
      </p:sp>
    </p:spTree>
    <p:extLst>
      <p:ext uri="{BB962C8B-B14F-4D97-AF65-F5344CB8AC3E}">
        <p14:creationId xmlns:p14="http://schemas.microsoft.com/office/powerpoint/2010/main" val="228688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59"/>
        <p:cNvGrpSpPr/>
        <p:nvPr/>
      </p:nvGrpSpPr>
      <p:grpSpPr>
        <a:xfrm>
          <a:off x="0" y="0"/>
          <a:ext cx="0" cy="0"/>
          <a:chOff x="0" y="0"/>
          <a:chExt cx="0" cy="0"/>
        </a:xfrm>
      </p:grpSpPr>
      <p:sp>
        <p:nvSpPr>
          <p:cNvPr id="3160" name="Google Shape;3160;p71"/>
          <p:cNvSpPr txBox="1">
            <a:spLocks noGrp="1"/>
          </p:cNvSpPr>
          <p:nvPr>
            <p:ph type="ctrTitle"/>
          </p:nvPr>
        </p:nvSpPr>
        <p:spPr>
          <a:xfrm>
            <a:off x="1887750" y="946225"/>
            <a:ext cx="5368500" cy="9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3161" name="Google Shape;3161;p71"/>
          <p:cNvSpPr txBox="1">
            <a:spLocks noGrp="1"/>
          </p:cNvSpPr>
          <p:nvPr>
            <p:ph type="subTitle" idx="1"/>
          </p:nvPr>
        </p:nvSpPr>
        <p:spPr>
          <a:xfrm>
            <a:off x="4774636" y="2224775"/>
            <a:ext cx="3054900" cy="115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3200" dirty="0"/>
              <a:t>Do you have any questions?</a:t>
            </a:r>
            <a:endParaRPr sz="3200" dirty="0"/>
          </a:p>
        </p:txBody>
      </p:sp>
      <p:sp>
        <p:nvSpPr>
          <p:cNvPr id="3162" name="Google Shape;3162;p71"/>
          <p:cNvSpPr txBox="1"/>
          <p:nvPr/>
        </p:nvSpPr>
        <p:spPr>
          <a:xfrm>
            <a:off x="2851365" y="3780956"/>
            <a:ext cx="4005600" cy="274800"/>
          </a:xfrm>
          <a:prstGeom prst="rect">
            <a:avLst/>
          </a:prstGeom>
          <a:noFill/>
          <a:ln>
            <a:noFill/>
          </a:ln>
        </p:spPr>
        <p:txBody>
          <a:bodyPr spcFirstLastPara="1" wrap="square" lIns="91425" tIns="91425" rIns="91425" bIns="91425" anchor="t" anchorCtr="0">
            <a:noAutofit/>
          </a:bodyPr>
          <a:lstStyle/>
          <a:p>
            <a:pPr marL="0" lvl="0" indent="0" algn="ctr" rtl="0">
              <a:lnSpc>
                <a:spcPct val="114000"/>
              </a:lnSpc>
              <a:spcBef>
                <a:spcPts val="0"/>
              </a:spcBef>
              <a:spcAft>
                <a:spcPts val="300"/>
              </a:spcAft>
              <a:buClr>
                <a:srgbClr val="000000"/>
              </a:buClr>
              <a:buSzPts val="1100"/>
              <a:buFont typeface="Arial"/>
              <a:buNone/>
            </a:pPr>
            <a:endParaRPr sz="1100" b="1" dirty="0">
              <a:solidFill>
                <a:schemeClr val="lt1"/>
              </a:solidFill>
              <a:latin typeface="Raleway"/>
              <a:ea typeface="Raleway"/>
              <a:cs typeface="Raleway"/>
              <a:sym typeface="Raleway"/>
            </a:endParaRPr>
          </a:p>
        </p:txBody>
      </p:sp>
      <p:grpSp>
        <p:nvGrpSpPr>
          <p:cNvPr id="3164" name="Google Shape;3164;p71"/>
          <p:cNvGrpSpPr/>
          <p:nvPr/>
        </p:nvGrpSpPr>
        <p:grpSpPr>
          <a:xfrm>
            <a:off x="3865360" y="2294374"/>
            <a:ext cx="271446" cy="968565"/>
            <a:chOff x="2769010" y="2734524"/>
            <a:chExt cx="271446" cy="968565"/>
          </a:xfrm>
        </p:grpSpPr>
        <p:sp>
          <p:nvSpPr>
            <p:cNvPr id="3165" name="Google Shape;3165;p71"/>
            <p:cNvSpPr/>
            <p:nvPr/>
          </p:nvSpPr>
          <p:spPr>
            <a:xfrm>
              <a:off x="2769200" y="2734524"/>
              <a:ext cx="271147" cy="271447"/>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6" name="Google Shape;3166;p71"/>
            <p:cNvGrpSpPr/>
            <p:nvPr/>
          </p:nvGrpSpPr>
          <p:grpSpPr>
            <a:xfrm>
              <a:off x="2769010" y="3431943"/>
              <a:ext cx="271446" cy="271147"/>
              <a:chOff x="3752358" y="3817349"/>
              <a:chExt cx="346056" cy="345674"/>
            </a:xfrm>
          </p:grpSpPr>
          <p:sp>
            <p:nvSpPr>
              <p:cNvPr id="3167" name="Google Shape;3167;p7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1"/>
            <p:cNvGrpSpPr/>
            <p:nvPr/>
          </p:nvGrpSpPr>
          <p:grpSpPr>
            <a:xfrm>
              <a:off x="2769016" y="3083409"/>
              <a:ext cx="271421" cy="271147"/>
              <a:chOff x="4201447" y="3817349"/>
              <a:chExt cx="346024" cy="345674"/>
            </a:xfrm>
          </p:grpSpPr>
          <p:sp>
            <p:nvSpPr>
              <p:cNvPr id="3172" name="Google Shape;3172;p7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4" name="Google Shape;3174;p71"/>
          <p:cNvGrpSpPr/>
          <p:nvPr/>
        </p:nvGrpSpPr>
        <p:grpSpPr>
          <a:xfrm>
            <a:off x="4531661" y="2186163"/>
            <a:ext cx="80672" cy="1321569"/>
            <a:chOff x="240800" y="2611388"/>
            <a:chExt cx="14075" cy="245512"/>
          </a:xfrm>
        </p:grpSpPr>
        <p:sp>
          <p:nvSpPr>
            <p:cNvPr id="3175" name="Google Shape;3175;p71"/>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1"/>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1"/>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1"/>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71"/>
          <p:cNvGrpSpPr/>
          <p:nvPr/>
        </p:nvGrpSpPr>
        <p:grpSpPr>
          <a:xfrm>
            <a:off x="2632679" y="169405"/>
            <a:ext cx="543432" cy="741197"/>
            <a:chOff x="2878829" y="3023092"/>
            <a:chExt cx="543432" cy="741197"/>
          </a:xfrm>
        </p:grpSpPr>
        <p:sp>
          <p:nvSpPr>
            <p:cNvPr id="3180" name="Google Shape;3180;p71"/>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1"/>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1"/>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1"/>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1"/>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1"/>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1"/>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1"/>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1"/>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1"/>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1"/>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1"/>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1"/>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1"/>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1"/>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1"/>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1"/>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1"/>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1"/>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1"/>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1"/>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1"/>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1"/>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1"/>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71"/>
          <p:cNvGrpSpPr/>
          <p:nvPr/>
        </p:nvGrpSpPr>
        <p:grpSpPr>
          <a:xfrm>
            <a:off x="8153509" y="2859230"/>
            <a:ext cx="541000" cy="741197"/>
            <a:chOff x="1148622" y="1207755"/>
            <a:chExt cx="541000" cy="741197"/>
          </a:xfrm>
        </p:grpSpPr>
        <p:sp>
          <p:nvSpPr>
            <p:cNvPr id="3205" name="Google Shape;3205;p71"/>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1"/>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1"/>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1"/>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1"/>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1"/>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1"/>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1"/>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1"/>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1"/>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1"/>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1"/>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1"/>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1"/>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1"/>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1"/>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1"/>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1"/>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1"/>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1"/>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1"/>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1"/>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1"/>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1"/>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71"/>
          <p:cNvGrpSpPr/>
          <p:nvPr/>
        </p:nvGrpSpPr>
        <p:grpSpPr>
          <a:xfrm>
            <a:off x="984079" y="3723780"/>
            <a:ext cx="543432" cy="741197"/>
            <a:chOff x="2878829" y="3023092"/>
            <a:chExt cx="543432" cy="741197"/>
          </a:xfrm>
        </p:grpSpPr>
        <p:sp>
          <p:nvSpPr>
            <p:cNvPr id="3230" name="Google Shape;3230;p71"/>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1"/>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1"/>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1"/>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1"/>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1"/>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1"/>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1"/>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1"/>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1"/>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1"/>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1"/>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1"/>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1"/>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1"/>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1"/>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1"/>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1"/>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1"/>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1"/>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1"/>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1"/>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1"/>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1"/>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71"/>
          <p:cNvGrpSpPr/>
          <p:nvPr/>
        </p:nvGrpSpPr>
        <p:grpSpPr>
          <a:xfrm>
            <a:off x="350893" y="345057"/>
            <a:ext cx="8225504" cy="4106844"/>
            <a:chOff x="350893" y="345057"/>
            <a:chExt cx="8225504" cy="4106844"/>
          </a:xfrm>
        </p:grpSpPr>
        <p:grpSp>
          <p:nvGrpSpPr>
            <p:cNvPr id="3255" name="Google Shape;3255;p71"/>
            <p:cNvGrpSpPr/>
            <p:nvPr/>
          </p:nvGrpSpPr>
          <p:grpSpPr>
            <a:xfrm>
              <a:off x="350893" y="345057"/>
              <a:ext cx="8225504" cy="344536"/>
              <a:chOff x="1942776" y="1722253"/>
              <a:chExt cx="2118174" cy="88722"/>
            </a:xfrm>
          </p:grpSpPr>
          <p:sp>
            <p:nvSpPr>
              <p:cNvPr id="3256" name="Google Shape;3256;p71"/>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1"/>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8" name="Google Shape;3258;p71"/>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p:nvPr>
        </p:nvSpPr>
        <p:spPr>
          <a:xfrm>
            <a:off x="346272" y="167329"/>
            <a:ext cx="4856594" cy="47747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4. </a:t>
            </a:r>
            <a:r>
              <a:rPr lang="en-US" sz="1800" b="1" dirty="0">
                <a:latin typeface="Raleway"/>
                <a:sym typeface="Raleway"/>
              </a:rPr>
              <a:t>Shopping cart – </a:t>
            </a:r>
            <a:r>
              <a:rPr lang="en-US" sz="1800" dirty="0">
                <a:latin typeface="Raleway"/>
                <a:sym typeface="Raleway"/>
              </a:rPr>
              <a:t>is a part of an online store that displays items that a consumer has selected for purchase , but has not yet paid yet</a:t>
            </a:r>
            <a:br>
              <a:rPr lang="en-US" sz="1800" dirty="0">
                <a:latin typeface="Raleway"/>
                <a:sym typeface="Raleway"/>
              </a:rPr>
            </a:br>
            <a:r>
              <a:rPr lang="en-US" sz="1800" b="1" dirty="0">
                <a:latin typeface="Raleway"/>
                <a:sym typeface="Raleway"/>
              </a:rPr>
              <a:t>5.</a:t>
            </a:r>
            <a:r>
              <a:rPr lang="en-US" sz="1800" dirty="0">
                <a:latin typeface="Raleway"/>
                <a:sym typeface="Raleway"/>
              </a:rPr>
              <a:t> </a:t>
            </a:r>
            <a:r>
              <a:rPr lang="en-US" sz="1800" b="1" dirty="0">
                <a:latin typeface="Raleway"/>
                <a:sym typeface="Raleway"/>
              </a:rPr>
              <a:t>FAQs –</a:t>
            </a:r>
            <a:r>
              <a:rPr lang="en-US" sz="1800" dirty="0">
                <a:latin typeface="Raleway"/>
                <a:sym typeface="Raleway"/>
              </a:rPr>
              <a:t> (Frequently Asked Questions) are a set of questions and answers that are provided on a website to provide users with information that users commonly want to know</a:t>
            </a:r>
            <a:br>
              <a:rPr lang="en-US" sz="1800" dirty="0">
                <a:latin typeface="Raleway"/>
                <a:sym typeface="Raleway"/>
              </a:rPr>
            </a:br>
            <a:r>
              <a:rPr lang="en-US" sz="1800" b="1" dirty="0">
                <a:latin typeface="Raleway"/>
                <a:sym typeface="Raleway"/>
              </a:rPr>
              <a:t>6. Brick and mortar </a:t>
            </a:r>
            <a:r>
              <a:rPr lang="en-US" sz="1800" dirty="0">
                <a:latin typeface="Raleway"/>
                <a:sym typeface="Raleway"/>
              </a:rPr>
              <a:t>– is a business that operates in a physical location instead of online</a:t>
            </a:r>
            <a:endParaRPr sz="1800" dirty="0">
              <a:latin typeface="Raleway"/>
              <a:sym typeface="Raleway"/>
            </a:endParaRPr>
          </a:p>
        </p:txBody>
      </p:sp>
      <p:grpSp>
        <p:nvGrpSpPr>
          <p:cNvPr id="300" name="Google Shape;300;p38"/>
          <p:cNvGrpSpPr/>
          <p:nvPr/>
        </p:nvGrpSpPr>
        <p:grpSpPr>
          <a:xfrm>
            <a:off x="963650" y="292405"/>
            <a:ext cx="4064866" cy="4502497"/>
            <a:chOff x="963650" y="292405"/>
            <a:chExt cx="7255250" cy="4502497"/>
          </a:xfrm>
        </p:grpSpPr>
        <p:sp>
          <p:nvSpPr>
            <p:cNvPr id="301" name="Google Shape;301;p38"/>
            <p:cNvSpPr/>
            <p:nvPr/>
          </p:nvSpPr>
          <p:spPr>
            <a:xfrm>
              <a:off x="8112937" y="795625"/>
              <a:ext cx="105963" cy="105963"/>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7399928" y="3236375"/>
              <a:ext cx="102939" cy="102822"/>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963650" y="2773946"/>
              <a:ext cx="246006" cy="233561"/>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38"/>
            <p:cNvGrpSpPr/>
            <p:nvPr/>
          </p:nvGrpSpPr>
          <p:grpSpPr>
            <a:xfrm>
              <a:off x="2396654" y="292405"/>
              <a:ext cx="543432" cy="741197"/>
              <a:chOff x="2878829" y="3023092"/>
              <a:chExt cx="543432" cy="741197"/>
            </a:xfrm>
          </p:grpSpPr>
          <p:sp>
            <p:nvSpPr>
              <p:cNvPr id="305" name="Google Shape;305;p3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38"/>
            <p:cNvGrpSpPr/>
            <p:nvPr/>
          </p:nvGrpSpPr>
          <p:grpSpPr>
            <a:xfrm>
              <a:off x="6498004" y="4053705"/>
              <a:ext cx="543432" cy="741197"/>
              <a:chOff x="2878829" y="3023092"/>
              <a:chExt cx="543432" cy="741197"/>
            </a:xfrm>
          </p:grpSpPr>
          <p:sp>
            <p:nvSpPr>
              <p:cNvPr id="330" name="Google Shape;330;p38"/>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0" name="Picture 2" descr="139,191 Shopping Cart Photos - Free &amp; Royalty-Free Stock ...">
            <a:extLst>
              <a:ext uri="{FF2B5EF4-FFF2-40B4-BE49-F238E27FC236}">
                <a16:creationId xmlns:a16="http://schemas.microsoft.com/office/drawing/2014/main" id="{7A34BCDB-8F53-4F17-9BC5-F425EC3260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793" y="271909"/>
            <a:ext cx="2706721" cy="196168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2" name="Picture 4" descr="Faq Stock Photos, Royalty Free Faq Images | Depositphotos">
            <a:extLst>
              <a:ext uri="{FF2B5EF4-FFF2-40B4-BE49-F238E27FC236}">
                <a16:creationId xmlns:a16="http://schemas.microsoft.com/office/drawing/2014/main" id="{55D58685-0586-4FB7-8BDC-2EE4373DF9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8516" y="2054930"/>
            <a:ext cx="2545762" cy="17496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2056" name="Picture 8" descr="How Digital Innovation Affects Brick and Mortar Experiences | Blue Fountain  Media">
            <a:extLst>
              <a:ext uri="{FF2B5EF4-FFF2-40B4-BE49-F238E27FC236}">
                <a16:creationId xmlns:a16="http://schemas.microsoft.com/office/drawing/2014/main" id="{06D4DE5F-56BD-425D-87BF-DA3C83FBF1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8654" y="3386937"/>
            <a:ext cx="2255243" cy="166919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4"/>
        <p:cNvGrpSpPr/>
        <p:nvPr/>
      </p:nvGrpSpPr>
      <p:grpSpPr>
        <a:xfrm>
          <a:off x="0" y="0"/>
          <a:ext cx="0" cy="0"/>
          <a:chOff x="0" y="0"/>
          <a:chExt cx="0" cy="0"/>
        </a:xfrm>
      </p:grpSpPr>
      <p:sp>
        <p:nvSpPr>
          <p:cNvPr id="575" name="Google Shape;575;p43"/>
          <p:cNvSpPr txBox="1">
            <a:spLocks noGrp="1"/>
          </p:cNvSpPr>
          <p:nvPr>
            <p:ph type="title"/>
          </p:nvPr>
        </p:nvSpPr>
        <p:spPr>
          <a:xfrm>
            <a:off x="457200" y="481410"/>
            <a:ext cx="4390571" cy="40773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dirty="0"/>
              <a:t>7. </a:t>
            </a:r>
            <a:r>
              <a:rPr lang="en-US" sz="2000" b="1" dirty="0"/>
              <a:t>Page views </a:t>
            </a:r>
            <a:r>
              <a:rPr lang="en-US" sz="2000" dirty="0"/>
              <a:t>– is a request from a computer to load a page of a website. They can be counted to analyze the number of people viewing a website.</a:t>
            </a:r>
            <a:br>
              <a:rPr lang="en-US" sz="2000" dirty="0"/>
            </a:br>
            <a:br>
              <a:rPr lang="en-US" sz="2000" dirty="0"/>
            </a:br>
            <a:r>
              <a:rPr lang="en-US" sz="2000" dirty="0"/>
              <a:t>8</a:t>
            </a:r>
            <a:r>
              <a:rPr lang="en-US" sz="2000" b="1" dirty="0"/>
              <a:t>. Digital certificate </a:t>
            </a:r>
            <a:r>
              <a:rPr lang="en-US" sz="2000" dirty="0"/>
              <a:t>– is an electronic document that proves an online business or person is who that business or person claims to be.</a:t>
            </a:r>
            <a:br>
              <a:rPr lang="en-US" sz="2000" dirty="0"/>
            </a:br>
            <a:br>
              <a:rPr lang="en-US" sz="2000" dirty="0"/>
            </a:br>
            <a:r>
              <a:rPr lang="en-US" sz="2000" dirty="0"/>
              <a:t>9. </a:t>
            </a:r>
            <a:r>
              <a:rPr lang="en-US" sz="2000" b="1" dirty="0"/>
              <a:t>Certificate authority </a:t>
            </a:r>
            <a:r>
              <a:rPr lang="en-US" sz="2000" dirty="0"/>
              <a:t>– it creates, offers and verifies reliable digital certificates.</a:t>
            </a:r>
            <a:endParaRPr sz="2000" dirty="0"/>
          </a:p>
        </p:txBody>
      </p:sp>
      <p:grpSp>
        <p:nvGrpSpPr>
          <p:cNvPr id="582" name="Google Shape;582;p43"/>
          <p:cNvGrpSpPr/>
          <p:nvPr/>
        </p:nvGrpSpPr>
        <p:grpSpPr>
          <a:xfrm>
            <a:off x="1535093" y="442532"/>
            <a:ext cx="7287904" cy="3610038"/>
            <a:chOff x="1535093" y="442532"/>
            <a:chExt cx="7287904" cy="3610038"/>
          </a:xfrm>
        </p:grpSpPr>
        <p:sp>
          <p:nvSpPr>
            <p:cNvPr id="583" name="Google Shape;583;p43"/>
            <p:cNvSpPr/>
            <p:nvPr/>
          </p:nvSpPr>
          <p:spPr>
            <a:xfrm>
              <a:off x="8734554" y="1228088"/>
              <a:ext cx="88442" cy="88442"/>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3"/>
            <p:cNvSpPr/>
            <p:nvPr/>
          </p:nvSpPr>
          <p:spPr>
            <a:xfrm>
              <a:off x="6118493" y="3964199"/>
              <a:ext cx="88449" cy="88371"/>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1535093" y="3265257"/>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1667943" y="442532"/>
              <a:ext cx="205329" cy="194942"/>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 name="Google Shape;587;p43"/>
          <p:cNvGrpSpPr/>
          <p:nvPr/>
        </p:nvGrpSpPr>
        <p:grpSpPr>
          <a:xfrm flipH="1">
            <a:off x="7880579" y="2059155"/>
            <a:ext cx="543432" cy="741197"/>
            <a:chOff x="2278754" y="3912467"/>
            <a:chExt cx="543432" cy="741197"/>
          </a:xfrm>
        </p:grpSpPr>
        <p:sp>
          <p:nvSpPr>
            <p:cNvPr id="588" name="Google Shape;58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 name="Google Shape;612;p43"/>
          <p:cNvGrpSpPr/>
          <p:nvPr/>
        </p:nvGrpSpPr>
        <p:grpSpPr>
          <a:xfrm flipH="1">
            <a:off x="1412772" y="4130692"/>
            <a:ext cx="541000" cy="741197"/>
            <a:chOff x="548547" y="2097130"/>
            <a:chExt cx="541000" cy="741197"/>
          </a:xfrm>
        </p:grpSpPr>
        <p:sp>
          <p:nvSpPr>
            <p:cNvPr id="613" name="Google Shape;613;p43"/>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3"/>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3"/>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3"/>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3"/>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3"/>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3"/>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3"/>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3"/>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3"/>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3"/>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3"/>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43"/>
          <p:cNvGrpSpPr/>
          <p:nvPr/>
        </p:nvGrpSpPr>
        <p:grpSpPr>
          <a:xfrm flipH="1">
            <a:off x="5726954" y="313580"/>
            <a:ext cx="543432" cy="741197"/>
            <a:chOff x="2278754" y="3912467"/>
            <a:chExt cx="543432" cy="741197"/>
          </a:xfrm>
        </p:grpSpPr>
        <p:sp>
          <p:nvSpPr>
            <p:cNvPr id="638" name="Google Shape;638;p43"/>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3"/>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3"/>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3"/>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3"/>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3"/>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3"/>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3"/>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3"/>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3"/>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3"/>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3"/>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3"/>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Difference between Page Views and Impressions | Page Views vs Impressions">
            <a:extLst>
              <a:ext uri="{FF2B5EF4-FFF2-40B4-BE49-F238E27FC236}">
                <a16:creationId xmlns:a16="http://schemas.microsoft.com/office/drawing/2014/main" id="{B3DDDDA1-36FB-4B78-9938-70EAA4EE5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0785" y="153523"/>
            <a:ext cx="2609850" cy="17526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3076" name="Picture 4" descr="Digital Certificate | Content and Types of Digital Certificate">
            <a:extLst>
              <a:ext uri="{FF2B5EF4-FFF2-40B4-BE49-F238E27FC236}">
                <a16:creationId xmlns:a16="http://schemas.microsoft.com/office/drawing/2014/main" id="{1FC9B95E-DB42-4DE0-AC47-952D71C4A0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5767" y="1889809"/>
            <a:ext cx="2465114" cy="180087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3078" name="Picture 6" descr="Certificate Authority Service | Google Cloud">
            <a:extLst>
              <a:ext uri="{FF2B5EF4-FFF2-40B4-BE49-F238E27FC236}">
                <a16:creationId xmlns:a16="http://schemas.microsoft.com/office/drawing/2014/main" id="{8E8F2F6A-D79E-41D7-8E8A-5AB2DFD162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7192" y="3292273"/>
            <a:ext cx="2609850" cy="173677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DC98-C070-F30E-75FD-20326F59C05C}"/>
              </a:ext>
            </a:extLst>
          </p:cNvPr>
          <p:cNvSpPr>
            <a:spLocks noGrp="1"/>
          </p:cNvSpPr>
          <p:nvPr>
            <p:ph type="title"/>
          </p:nvPr>
        </p:nvSpPr>
        <p:spPr>
          <a:xfrm>
            <a:off x="1449150" y="682580"/>
            <a:ext cx="6245700" cy="734096"/>
          </a:xfrm>
        </p:spPr>
        <p:txBody>
          <a:bodyPr/>
          <a:lstStyle/>
          <a:p>
            <a:r>
              <a:rPr lang="en-US" sz="3200" dirty="0"/>
              <a:t>What are the advantages and disadvantages of e-commerce?</a:t>
            </a:r>
          </a:p>
        </p:txBody>
      </p:sp>
      <p:pic>
        <p:nvPicPr>
          <p:cNvPr id="4" name="Picture 3">
            <a:extLst>
              <a:ext uri="{FF2B5EF4-FFF2-40B4-BE49-F238E27FC236}">
                <a16:creationId xmlns:a16="http://schemas.microsoft.com/office/drawing/2014/main" id="{DD678D9F-471A-F502-DF26-74EEA7D0CA13}"/>
              </a:ext>
            </a:extLst>
          </p:cNvPr>
          <p:cNvPicPr>
            <a:picLocks noChangeAspect="1"/>
          </p:cNvPicPr>
          <p:nvPr/>
        </p:nvPicPr>
        <p:blipFill>
          <a:blip r:embed="rId2"/>
          <a:stretch>
            <a:fillRect/>
          </a:stretch>
        </p:blipFill>
        <p:spPr>
          <a:xfrm>
            <a:off x="199901" y="1606103"/>
            <a:ext cx="2800878" cy="327981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5" name="TextBox 4">
            <a:extLst>
              <a:ext uri="{FF2B5EF4-FFF2-40B4-BE49-F238E27FC236}">
                <a16:creationId xmlns:a16="http://schemas.microsoft.com/office/drawing/2014/main" id="{EA6CEB8B-4F48-F1EA-B0D0-11AF6F085375}"/>
              </a:ext>
            </a:extLst>
          </p:cNvPr>
          <p:cNvSpPr txBox="1"/>
          <p:nvPr/>
        </p:nvSpPr>
        <p:spPr>
          <a:xfrm>
            <a:off x="3541690" y="1841679"/>
            <a:ext cx="4906851" cy="1015663"/>
          </a:xfrm>
          <a:prstGeom prst="rect">
            <a:avLst/>
          </a:prstGeom>
          <a:noFill/>
        </p:spPr>
        <p:txBody>
          <a:bodyPr wrap="square" rtlCol="0">
            <a:spAutoFit/>
          </a:bodyPr>
          <a:lstStyle/>
          <a:p>
            <a:r>
              <a:rPr lang="en-US" sz="3200" dirty="0">
                <a:solidFill>
                  <a:schemeClr val="bg1"/>
                </a:solidFill>
              </a:rPr>
              <a:t>    Let’s brainstorm </a:t>
            </a:r>
          </a:p>
          <a:p>
            <a:endParaRPr lang="en-US" dirty="0"/>
          </a:p>
          <a:p>
            <a:endParaRPr lang="en-US" dirty="0"/>
          </a:p>
        </p:txBody>
      </p:sp>
      <p:graphicFrame>
        <p:nvGraphicFramePr>
          <p:cNvPr id="6" name="Table 5">
            <a:extLst>
              <a:ext uri="{FF2B5EF4-FFF2-40B4-BE49-F238E27FC236}">
                <a16:creationId xmlns:a16="http://schemas.microsoft.com/office/drawing/2014/main" id="{354A185B-4587-4A76-9D7B-0EF997228AD6}"/>
              </a:ext>
            </a:extLst>
          </p:cNvPr>
          <p:cNvGraphicFramePr>
            <a:graphicFrameLocks noGrp="1"/>
          </p:cNvGraphicFramePr>
          <p:nvPr>
            <p:extLst>
              <p:ext uri="{D42A27DB-BD31-4B8C-83A1-F6EECF244321}">
                <p14:modId xmlns:p14="http://schemas.microsoft.com/office/powerpoint/2010/main" val="2099999175"/>
              </p:ext>
            </p:extLst>
          </p:nvPr>
        </p:nvGraphicFramePr>
        <p:xfrm>
          <a:off x="3541690" y="2571750"/>
          <a:ext cx="4078310" cy="1889172"/>
        </p:xfrm>
        <a:graphic>
          <a:graphicData uri="http://schemas.openxmlformats.org/drawingml/2006/table">
            <a:tbl>
              <a:tblPr firstRow="1" bandRow="1">
                <a:tableStyleId>{DE204557-73BF-49D9-8C5E-0D6F8871C2BE}</a:tableStyleId>
              </a:tblPr>
              <a:tblGrid>
                <a:gridCol w="1982852">
                  <a:extLst>
                    <a:ext uri="{9D8B030D-6E8A-4147-A177-3AD203B41FA5}">
                      <a16:colId xmlns:a16="http://schemas.microsoft.com/office/drawing/2014/main" val="2468994684"/>
                    </a:ext>
                  </a:extLst>
                </a:gridCol>
                <a:gridCol w="2095458">
                  <a:extLst>
                    <a:ext uri="{9D8B030D-6E8A-4147-A177-3AD203B41FA5}">
                      <a16:colId xmlns:a16="http://schemas.microsoft.com/office/drawing/2014/main" val="3952460016"/>
                    </a:ext>
                  </a:extLst>
                </a:gridCol>
              </a:tblGrid>
              <a:tr h="472293">
                <a:tc>
                  <a:txBody>
                    <a:bodyPr/>
                    <a:lstStyle/>
                    <a:p>
                      <a:pPr algn="ctr"/>
                      <a:r>
                        <a:rPr lang="en-US" sz="2400" b="1" dirty="0">
                          <a:solidFill>
                            <a:schemeClr val="bg1"/>
                          </a:solidFill>
                        </a:rPr>
                        <a:t>Pros</a:t>
                      </a:r>
                    </a:p>
                  </a:txBody>
                  <a:tcPr/>
                </a:tc>
                <a:tc>
                  <a:txBody>
                    <a:bodyPr/>
                    <a:lstStyle/>
                    <a:p>
                      <a:pPr algn="ctr"/>
                      <a:r>
                        <a:rPr lang="en-US" sz="2400" b="1" dirty="0">
                          <a:solidFill>
                            <a:schemeClr val="bg1"/>
                          </a:solidFill>
                        </a:rPr>
                        <a:t>Cons</a:t>
                      </a:r>
                    </a:p>
                  </a:txBody>
                  <a:tcPr/>
                </a:tc>
                <a:extLst>
                  <a:ext uri="{0D108BD9-81ED-4DB2-BD59-A6C34878D82A}">
                    <a16:rowId xmlns:a16="http://schemas.microsoft.com/office/drawing/2014/main" val="1445461782"/>
                  </a:ext>
                </a:extLst>
              </a:tr>
              <a:tr h="472293">
                <a:tc>
                  <a:txBody>
                    <a:bodyPr/>
                    <a:lstStyle/>
                    <a:p>
                      <a:endParaRPr lang="en-US"/>
                    </a:p>
                  </a:txBody>
                  <a:tcPr/>
                </a:tc>
                <a:tc>
                  <a:txBody>
                    <a:bodyPr/>
                    <a:lstStyle/>
                    <a:p>
                      <a:endParaRPr lang="en-US" dirty="0"/>
                    </a:p>
                  </a:txBody>
                  <a:tcPr/>
                </a:tc>
                <a:extLst>
                  <a:ext uri="{0D108BD9-81ED-4DB2-BD59-A6C34878D82A}">
                    <a16:rowId xmlns:a16="http://schemas.microsoft.com/office/drawing/2014/main" val="3548692315"/>
                  </a:ext>
                </a:extLst>
              </a:tr>
              <a:tr h="472293">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586789327"/>
                  </a:ext>
                </a:extLst>
              </a:tr>
              <a:tr h="472293">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380376659"/>
                  </a:ext>
                </a:extLst>
              </a:tr>
            </a:tbl>
          </a:graphicData>
        </a:graphic>
      </p:graphicFrame>
    </p:spTree>
    <p:extLst>
      <p:ext uri="{BB962C8B-B14F-4D97-AF65-F5344CB8AC3E}">
        <p14:creationId xmlns:p14="http://schemas.microsoft.com/office/powerpoint/2010/main" val="343418729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21FA-6E4A-4C80-0950-4892C9AB9F69}"/>
              </a:ext>
            </a:extLst>
          </p:cNvPr>
          <p:cNvSpPr>
            <a:spLocks noGrp="1"/>
          </p:cNvSpPr>
          <p:nvPr>
            <p:ph type="title"/>
          </p:nvPr>
        </p:nvSpPr>
        <p:spPr>
          <a:xfrm>
            <a:off x="850006" y="261697"/>
            <a:ext cx="7340957" cy="2310053"/>
          </a:xfrm>
        </p:spPr>
        <p:txBody>
          <a:bodyPr/>
          <a:lstStyle/>
          <a:p>
            <a:r>
              <a:rPr lang="en-US" sz="3600" dirty="0"/>
              <a:t>Let’s distinguish between B2C, B2B, and C2C E-commerce models and identify which type(s) you use most often and why.</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600" dirty="0"/>
          </a:p>
        </p:txBody>
      </p:sp>
      <p:pic>
        <p:nvPicPr>
          <p:cNvPr id="4" name="Picture 3">
            <a:extLst>
              <a:ext uri="{FF2B5EF4-FFF2-40B4-BE49-F238E27FC236}">
                <a16:creationId xmlns:a16="http://schemas.microsoft.com/office/drawing/2014/main" id="{B4A807B3-C208-6982-8719-942A5D5458F4}"/>
              </a:ext>
            </a:extLst>
          </p:cNvPr>
          <p:cNvPicPr>
            <a:picLocks noChangeAspect="1"/>
          </p:cNvPicPr>
          <p:nvPr/>
        </p:nvPicPr>
        <p:blipFill>
          <a:blip r:embed="rId2"/>
          <a:stretch>
            <a:fillRect/>
          </a:stretch>
        </p:blipFill>
        <p:spPr>
          <a:xfrm>
            <a:off x="2575773" y="2389959"/>
            <a:ext cx="4279091" cy="3127028"/>
          </a:xfrm>
          <a:prstGeom prst="rect">
            <a:avLst/>
          </a:prstGeom>
          <a:ln>
            <a:noFill/>
          </a:ln>
          <a:effectLst>
            <a:softEdge rad="112500"/>
          </a:effectLst>
        </p:spPr>
      </p:pic>
    </p:spTree>
    <p:extLst>
      <p:ext uri="{BB962C8B-B14F-4D97-AF65-F5344CB8AC3E}">
        <p14:creationId xmlns:p14="http://schemas.microsoft.com/office/powerpoint/2010/main" val="146622840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4"/>
        <p:cNvGrpSpPr/>
        <p:nvPr/>
      </p:nvGrpSpPr>
      <p:grpSpPr>
        <a:xfrm>
          <a:off x="0" y="0"/>
          <a:ext cx="0" cy="0"/>
          <a:chOff x="0" y="0"/>
          <a:chExt cx="0" cy="0"/>
        </a:xfrm>
      </p:grpSpPr>
      <p:pic>
        <p:nvPicPr>
          <p:cNvPr id="425" name="Google Shape;425;p40"/>
          <p:cNvPicPr preferRelativeResize="0"/>
          <p:nvPr/>
        </p:nvPicPr>
        <p:blipFill>
          <a:blip r:embed="rId4">
            <a:alphaModFix/>
          </a:blip>
          <a:stretch>
            <a:fillRect/>
          </a:stretch>
        </p:blipFill>
        <p:spPr>
          <a:xfrm>
            <a:off x="1695675" y="1148650"/>
            <a:ext cx="2966848" cy="2966848"/>
          </a:xfrm>
          <a:prstGeom prst="rect">
            <a:avLst/>
          </a:prstGeom>
          <a:noFill/>
          <a:ln>
            <a:noFill/>
          </a:ln>
        </p:spPr>
      </p:pic>
      <p:grpSp>
        <p:nvGrpSpPr>
          <p:cNvPr id="426" name="Google Shape;426;p40"/>
          <p:cNvGrpSpPr/>
          <p:nvPr/>
        </p:nvGrpSpPr>
        <p:grpSpPr>
          <a:xfrm>
            <a:off x="350893" y="345057"/>
            <a:ext cx="8225504" cy="344536"/>
            <a:chOff x="1942776" y="1722253"/>
            <a:chExt cx="2118174" cy="88722"/>
          </a:xfrm>
        </p:grpSpPr>
        <p:sp>
          <p:nvSpPr>
            <p:cNvPr id="427" name="Google Shape;427;p4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0"/>
          <p:cNvGrpSpPr/>
          <p:nvPr/>
        </p:nvGrpSpPr>
        <p:grpSpPr>
          <a:xfrm>
            <a:off x="448292" y="4115505"/>
            <a:ext cx="543432" cy="741197"/>
            <a:chOff x="2878829" y="3023092"/>
            <a:chExt cx="543432" cy="741197"/>
          </a:xfrm>
        </p:grpSpPr>
        <p:sp>
          <p:nvSpPr>
            <p:cNvPr id="430" name="Google Shape;430;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0"/>
          <p:cNvGrpSpPr/>
          <p:nvPr/>
        </p:nvGrpSpPr>
        <p:grpSpPr>
          <a:xfrm>
            <a:off x="7628229" y="294780"/>
            <a:ext cx="543432" cy="741197"/>
            <a:chOff x="2878829" y="3023092"/>
            <a:chExt cx="543432" cy="741197"/>
          </a:xfrm>
        </p:grpSpPr>
        <p:sp>
          <p:nvSpPr>
            <p:cNvPr id="455" name="Google Shape;455;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40"/>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40"/>
          <p:cNvGrpSpPr/>
          <p:nvPr/>
        </p:nvGrpSpPr>
        <p:grpSpPr>
          <a:xfrm>
            <a:off x="4531661" y="1212052"/>
            <a:ext cx="80672" cy="2467735"/>
            <a:chOff x="240800" y="2432468"/>
            <a:chExt cx="14075" cy="424432"/>
          </a:xfrm>
        </p:grpSpPr>
        <p:sp>
          <p:nvSpPr>
            <p:cNvPr id="481" name="Google Shape;481;p40"/>
            <p:cNvSpPr/>
            <p:nvPr/>
          </p:nvSpPr>
          <p:spPr>
            <a:xfrm>
              <a:off x="240800" y="2432468"/>
              <a:ext cx="11401" cy="31804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40"/>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COMPANY</a:t>
            </a:r>
            <a:endParaRPr/>
          </a:p>
        </p:txBody>
      </p:sp>
      <p:sp>
        <p:nvSpPr>
          <p:cNvPr id="486" name="Google Shape;486;p40"/>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 and the smallest one in the Solar System—it’s only a bit larger than the Moon</a:t>
            </a:r>
            <a:endParaRPr/>
          </a:p>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C1C4B944-9A50-4580-B6FB-F773CB2720D3}"/>
              </a:ext>
            </a:extLst>
          </p:cNvPr>
          <p:cNvPicPr>
            <a:picLocks noChangeAspect="1"/>
          </p:cNvPicPr>
          <p:nvPr/>
        </p:nvPicPr>
        <p:blipFill>
          <a:blip r:embed="rId5"/>
          <a:stretch>
            <a:fillRect/>
          </a:stretch>
        </p:blipFill>
        <p:spPr>
          <a:xfrm>
            <a:off x="-53479" y="0"/>
            <a:ext cx="4993179" cy="5155982"/>
          </a:xfrm>
          <a:prstGeom prst="rect">
            <a:avLst/>
          </a:prstGeom>
        </p:spPr>
      </p:pic>
      <p:pic>
        <p:nvPicPr>
          <p:cNvPr id="5" name="Picture 4">
            <a:extLst>
              <a:ext uri="{FF2B5EF4-FFF2-40B4-BE49-F238E27FC236}">
                <a16:creationId xmlns:a16="http://schemas.microsoft.com/office/drawing/2014/main" id="{84F59F57-B045-4003-BC47-DAD82DF9DD63}"/>
              </a:ext>
            </a:extLst>
          </p:cNvPr>
          <p:cNvPicPr>
            <a:picLocks noChangeAspect="1"/>
          </p:cNvPicPr>
          <p:nvPr/>
        </p:nvPicPr>
        <p:blipFill>
          <a:blip r:embed="rId6"/>
          <a:stretch>
            <a:fillRect/>
          </a:stretch>
        </p:blipFill>
        <p:spPr>
          <a:xfrm>
            <a:off x="4939700" y="0"/>
            <a:ext cx="4204299" cy="5143500"/>
          </a:xfrm>
          <a:prstGeom prst="rect">
            <a:avLst/>
          </a:prstGeom>
        </p:spPr>
      </p:pic>
      <p:sp>
        <p:nvSpPr>
          <p:cNvPr id="2" name="TextBox 1">
            <a:extLst>
              <a:ext uri="{FF2B5EF4-FFF2-40B4-BE49-F238E27FC236}">
                <a16:creationId xmlns:a16="http://schemas.microsoft.com/office/drawing/2014/main" id="{42FD237C-83F8-4F34-AF3C-35536F2FA586}"/>
              </a:ext>
            </a:extLst>
          </p:cNvPr>
          <p:cNvSpPr txBox="1"/>
          <p:nvPr/>
        </p:nvSpPr>
        <p:spPr>
          <a:xfrm>
            <a:off x="5687859" y="2016167"/>
            <a:ext cx="209481" cy="307777"/>
          </a:xfrm>
          <a:prstGeom prst="rect">
            <a:avLst/>
          </a:prstGeom>
          <a:noFill/>
        </p:spPr>
        <p:txBody>
          <a:bodyPr wrap="square" rtlCol="0">
            <a:spAutoFit/>
          </a:bodyPr>
          <a:lstStyle/>
          <a:p>
            <a:r>
              <a:rPr lang="en-US" b="1" dirty="0">
                <a:solidFill>
                  <a:srgbClr val="FF0000"/>
                </a:solidFill>
              </a:rPr>
              <a:t>F</a:t>
            </a:r>
          </a:p>
        </p:txBody>
      </p:sp>
      <p:sp>
        <p:nvSpPr>
          <p:cNvPr id="4" name="TextBox 3">
            <a:extLst>
              <a:ext uri="{FF2B5EF4-FFF2-40B4-BE49-F238E27FC236}">
                <a16:creationId xmlns:a16="http://schemas.microsoft.com/office/drawing/2014/main" id="{EA88DD91-4F34-46FE-A3BC-F7E822CDEEF1}"/>
              </a:ext>
            </a:extLst>
          </p:cNvPr>
          <p:cNvSpPr txBox="1"/>
          <p:nvPr/>
        </p:nvSpPr>
        <p:spPr>
          <a:xfrm>
            <a:off x="5721964" y="2804706"/>
            <a:ext cx="277177" cy="307777"/>
          </a:xfrm>
          <a:prstGeom prst="rect">
            <a:avLst/>
          </a:prstGeom>
          <a:noFill/>
        </p:spPr>
        <p:txBody>
          <a:bodyPr wrap="square" rtlCol="0">
            <a:spAutoFit/>
          </a:bodyPr>
          <a:lstStyle/>
          <a:p>
            <a:r>
              <a:rPr lang="en-US" b="1" dirty="0">
                <a:solidFill>
                  <a:srgbClr val="FF0000"/>
                </a:solidFill>
              </a:rPr>
              <a:t>F</a:t>
            </a:r>
          </a:p>
        </p:txBody>
      </p:sp>
      <p:sp>
        <p:nvSpPr>
          <p:cNvPr id="6" name="TextBox 5">
            <a:extLst>
              <a:ext uri="{FF2B5EF4-FFF2-40B4-BE49-F238E27FC236}">
                <a16:creationId xmlns:a16="http://schemas.microsoft.com/office/drawing/2014/main" id="{FB250998-80A8-41F6-BBA6-634A310EBD0D}"/>
              </a:ext>
            </a:extLst>
          </p:cNvPr>
          <p:cNvSpPr txBox="1"/>
          <p:nvPr/>
        </p:nvSpPr>
        <p:spPr>
          <a:xfrm>
            <a:off x="5677786" y="3624407"/>
            <a:ext cx="321355" cy="307777"/>
          </a:xfrm>
          <a:prstGeom prst="rect">
            <a:avLst/>
          </a:prstGeom>
          <a:noFill/>
        </p:spPr>
        <p:txBody>
          <a:bodyPr wrap="square" rtlCol="0">
            <a:spAutoFit/>
          </a:bodyPr>
          <a:lstStyle/>
          <a:p>
            <a:r>
              <a:rPr lang="en-US" b="1" dirty="0">
                <a:solidFill>
                  <a:srgbClr val="FF0000"/>
                </a:solidFill>
              </a:rPr>
              <a:t>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Lst>
  </p:timing>
</p:sld>
</file>

<file path=ppt/theme/theme1.xml><?xml version="1.0" encoding="utf-8"?>
<a:theme xmlns:a="http://schemas.openxmlformats.org/drawingml/2006/main" name="E-Commerce Business Plan By Slidesgo">
  <a:themeElements>
    <a:clrScheme name="Simple Light">
      <a:dk1>
        <a:srgbClr val="000000"/>
      </a:dk1>
      <a:lt1>
        <a:srgbClr val="FFFFFF"/>
      </a:lt1>
      <a:dk2>
        <a:srgbClr val="595959"/>
      </a:dk2>
      <a:lt2>
        <a:srgbClr val="EEEEEE"/>
      </a:lt2>
      <a:accent1>
        <a:srgbClr val="EF7B7E"/>
      </a:accent1>
      <a:accent2>
        <a:srgbClr val="313265"/>
      </a:accent2>
      <a:accent3>
        <a:srgbClr val="1E1C40"/>
      </a:accent3>
      <a:accent4>
        <a:srgbClr val="EF7B7E"/>
      </a:accent4>
      <a:accent5>
        <a:srgbClr val="313265"/>
      </a:accent5>
      <a:accent6>
        <a:srgbClr val="1E1C4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2147</Words>
  <Application>Microsoft Office PowerPoint</Application>
  <PresentationFormat>On-screen Show (16:9)</PresentationFormat>
  <Paragraphs>208</Paragraphs>
  <Slides>41</Slides>
  <Notes>19</Notes>
  <HiddenSlides>0</HiddenSlides>
  <MMClips>8</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Calibri</vt:lpstr>
      <vt:lpstr>Algerian</vt:lpstr>
      <vt:lpstr>Raleway</vt:lpstr>
      <vt:lpstr>Arial</vt:lpstr>
      <vt:lpstr>Oswald</vt:lpstr>
      <vt:lpstr>Times New Roman</vt:lpstr>
      <vt:lpstr>E-Commerce Business Plan By Slidesgo</vt:lpstr>
      <vt:lpstr>E-COMMERCE unit 15</vt:lpstr>
      <vt:lpstr>AGENDA</vt:lpstr>
      <vt:lpstr>  2. How does online shopping help businesses?</vt:lpstr>
      <vt:lpstr>Enhance your vocabulary </vt:lpstr>
      <vt:lpstr>4. Shopping cart – is a part of an online store that displays items that a consumer has selected for purchase , but has not yet paid yet 5. FAQs – (Frequently Asked Questions) are a set of questions and answers that are provided on a website to provide users with information that users commonly want to know 6. Brick and mortar – is a business that operates in a physical location instead of online</vt:lpstr>
      <vt:lpstr>7. Page views – is a request from a computer to load a page of a website. They can be counted to analyze the number of people viewing a website.  8. Digital certificate – is an electronic document that proves an online business or person is who that business or person claims to be.  9. Certificate authority – it creates, offers and verifies reliable digital certificates.</vt:lpstr>
      <vt:lpstr>What are the advantages and disadvantages of e-commerce?</vt:lpstr>
      <vt:lpstr>Let’s distinguish between B2C, B2B, and C2C E-commerce models and identify which type(s) you use most often and why. </vt:lpstr>
      <vt:lpstr>OUR COMPANY</vt:lpstr>
      <vt:lpstr>PowerPoint Presentation</vt:lpstr>
      <vt:lpstr>Listen to part of a conversation between employee of BargainEquipment.com and TFC Gaming. Choose the correct answers.</vt:lpstr>
      <vt:lpstr>Listen to part of a conversation between employees of BargainEquipment.com and TFC Gaming. Choose the correct answers.</vt:lpstr>
      <vt:lpstr> Listen again and complete the conversation</vt:lpstr>
      <vt:lpstr>Watch a video and based on it, discuss how these trends impact consumers and businesses. </vt:lpstr>
      <vt:lpstr>Group Work Activity </vt:lpstr>
      <vt:lpstr>Watch the video and mark the following statements as True or False.</vt:lpstr>
      <vt:lpstr>PowerPoint Presentation</vt:lpstr>
      <vt:lpstr>It is high time to review all materials! </vt:lpstr>
      <vt:lpstr>PowerPoint Presentation</vt:lpstr>
      <vt:lpstr>PowerPoint Presentation</vt:lpstr>
      <vt:lpstr>PowerPoint Presentation</vt:lpstr>
      <vt:lpstr>AGENDA</vt:lpstr>
      <vt:lpstr>Let’s talk! </vt:lpstr>
      <vt:lpstr>Watch the video about computer memory and find an answer to the question on how  computer memory works  </vt:lpstr>
      <vt:lpstr>        Let’s boost your vocabulary!   </vt:lpstr>
      <vt:lpstr>Computer Memory</vt:lpstr>
      <vt:lpstr>PowerPoint Presentation</vt:lpstr>
      <vt:lpstr>Grammar Focus: Imperative Sentences </vt:lpstr>
      <vt:lpstr>US</vt:lpstr>
      <vt:lpstr>02</vt:lpstr>
      <vt:lpstr>Find a peer</vt:lpstr>
      <vt:lpstr> Read the text about types of computer memory and write imperative sentences based on it. </vt:lpstr>
      <vt:lpstr>Work in pairs and create troubleshooting guides with imperative sentences.</vt:lpstr>
      <vt:lpstr>Listen to a conversation and mark the statements as True or False.</vt:lpstr>
      <vt:lpstr>Listen again and complete the conversation  </vt:lpstr>
      <vt:lpstr>Answers: 1. there’s your problem; 2. virtual memory; 3. hard drive; 4. how exactly; 5. Just click; 6. by at least</vt:lpstr>
      <vt:lpstr>Use the words below to complete the text</vt:lpstr>
      <vt:lpstr>PowerPoint Presentation</vt:lpstr>
      <vt:lpstr>Home Assignment</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BUSINESS PLAN</dc:title>
  <dc:creator>User</dc:creator>
  <cp:lastModifiedBy>User</cp:lastModifiedBy>
  <cp:revision>71</cp:revision>
  <dcterms:modified xsi:type="dcterms:W3CDTF">2024-11-11T14:03:22Z</dcterms:modified>
</cp:coreProperties>
</file>